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notesSlides/notesSlide2.xml" ContentType="application/vnd.openxmlformats-officedocument.presentationml.notesSlide+xml"/>
  <Override PartName="/ppt/comments/comment2.xml" ContentType="application/vnd.openxmlformats-officedocument.presentationml.comments+xml"/>
  <Override PartName="/ppt/notesSlides/notesSlide3.xml" ContentType="application/vnd.openxmlformats-officedocument.presentationml.notesSlide+xml"/>
  <Override PartName="/ppt/comments/comment3.xml" ContentType="application/vnd.openxmlformats-officedocument.presentationml.comments+xml"/>
  <Override PartName="/ppt/notesSlides/notesSlide4.xml" ContentType="application/vnd.openxmlformats-officedocument.presentationml.notesSlide+xml"/>
  <Override PartName="/ppt/comments/comment4.xml" ContentType="application/vnd.openxmlformats-officedocument.presentationml.comments+xml"/>
  <Override PartName="/ppt/notesSlides/notesSlide5.xml" ContentType="application/vnd.openxmlformats-officedocument.presentationml.notesSlide+xml"/>
  <Override PartName="/ppt/comments/comment5.xml" ContentType="application/vnd.openxmlformats-officedocument.presentationml.comments+xml"/>
  <Override PartName="/ppt/comments/comment6.xml" ContentType="application/vnd.openxmlformats-officedocument.presentationml.comments+xml"/>
  <Override PartName="/ppt/notesSlides/notesSlide6.xml" ContentType="application/vnd.openxmlformats-officedocument.presentationml.notesSlide+xml"/>
  <Override PartName="/ppt/comments/comment7.xml" ContentType="application/vnd.openxmlformats-officedocument.presentationml.comments+xml"/>
  <Override PartName="/ppt/notesSlides/notesSlide7.xml" ContentType="application/vnd.openxmlformats-officedocument.presentationml.notesSlide+xml"/>
  <Override PartName="/ppt/comments/comment8.xml" ContentType="application/vnd.openxmlformats-officedocument.presentationml.comments+xml"/>
  <Override PartName="/ppt/notesSlides/notesSlide8.xml" ContentType="application/vnd.openxmlformats-officedocument.presentationml.notesSlide+xml"/>
  <Override PartName="/ppt/comments/comment9.xml" ContentType="application/vnd.openxmlformats-officedocument.presentationml.comments+xml"/>
  <Override PartName="/ppt/notesSlides/notesSlide9.xml" ContentType="application/vnd.openxmlformats-officedocument.presentationml.notesSlide+xml"/>
  <Override PartName="/ppt/comments/comment10.xml" ContentType="application/vnd.openxmlformats-officedocument.presentationml.comments+xml"/>
  <Override PartName="/ppt/notesSlides/notesSlide10.xml" ContentType="application/vnd.openxmlformats-officedocument.presentationml.notesSlide+xml"/>
  <Override PartName="/ppt/comments/comment11.xml" ContentType="application/vnd.openxmlformats-officedocument.presentationml.comments+xml"/>
  <Override PartName="/ppt/comments/comment12.xml" ContentType="application/vnd.openxmlformats-officedocument.presentationml.comment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omments/comment13.xml" ContentType="application/vnd.openxmlformats-officedocument.presentationml.comment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omments/comment14.xml" ContentType="application/vnd.openxmlformats-officedocument.presentationml.comments+xml"/>
  <Override PartName="/ppt/notesSlides/notesSlide18.xml" ContentType="application/vnd.openxmlformats-officedocument.presentationml.notesSlide+xml"/>
  <Override PartName="/ppt/comments/comment15.xml" ContentType="application/vnd.openxmlformats-officedocument.presentationml.comment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omments/comment16.xml" ContentType="application/vnd.openxmlformats-officedocument.presentationml.comments+xml"/>
  <Override PartName="/ppt/notesSlides/notesSlide21.xml" ContentType="application/vnd.openxmlformats-officedocument.presentationml.notesSlide+xml"/>
  <Override PartName="/ppt/comments/comment17.xml" ContentType="application/vnd.openxmlformats-officedocument.presentationml.comment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omments/comment18.xml" ContentType="application/vnd.openxmlformats-officedocument.presentationml.comments+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33"/>
  </p:notesMasterIdLst>
  <p:sldIdLst>
    <p:sldId id="256" r:id="rId5"/>
    <p:sldId id="257" r:id="rId6"/>
    <p:sldId id="284" r:id="rId7"/>
    <p:sldId id="275" r:id="rId8"/>
    <p:sldId id="259" r:id="rId9"/>
    <p:sldId id="261" r:id="rId10"/>
    <p:sldId id="262" r:id="rId11"/>
    <p:sldId id="265" r:id="rId12"/>
    <p:sldId id="266" r:id="rId13"/>
    <p:sldId id="267" r:id="rId14"/>
    <p:sldId id="285" r:id="rId15"/>
    <p:sldId id="293" r:id="rId16"/>
    <p:sldId id="272" r:id="rId17"/>
    <p:sldId id="288" r:id="rId18"/>
    <p:sldId id="279" r:id="rId19"/>
    <p:sldId id="289" r:id="rId20"/>
    <p:sldId id="286" r:id="rId21"/>
    <p:sldId id="287" r:id="rId22"/>
    <p:sldId id="271" r:id="rId23"/>
    <p:sldId id="277" r:id="rId24"/>
    <p:sldId id="278" r:id="rId25"/>
    <p:sldId id="291" r:id="rId26"/>
    <p:sldId id="281" r:id="rId27"/>
    <p:sldId id="292" r:id="rId28"/>
    <p:sldId id="283" r:id="rId29"/>
    <p:sldId id="263" r:id="rId30"/>
    <p:sldId id="273" r:id="rId31"/>
    <p:sldId id="274"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berto Bonelli" initials="RB" lastIdx="12" clrIdx="0">
    <p:extLst>
      <p:ext uri="{19B8F6BF-5375-455C-9EA6-DF929625EA0E}">
        <p15:presenceInfo xmlns:p15="http://schemas.microsoft.com/office/powerpoint/2012/main" userId="S::bonelli.r@wehi.edu.au::e01facba-f198-44b2-bb9b-54d752295c29" providerId="AD"/>
      </p:ext>
    </p:extLst>
  </p:cmAuthor>
  <p:cmAuthor id="2" name="Brendan Ansell" initials="BA" lastIdx="31" clrIdx="1">
    <p:extLst>
      <p:ext uri="{19B8F6BF-5375-455C-9EA6-DF929625EA0E}">
        <p15:presenceInfo xmlns:p15="http://schemas.microsoft.com/office/powerpoint/2012/main" userId="S::ansell.b@wehi.edu.au::591a774f-35ac-4bb1-9b3f-b11a538238f1" providerId="AD"/>
      </p:ext>
    </p:extLst>
  </p:cmAuthor>
  <p:cmAuthor id="3" name="Kartika Waluyo" initials="KW" lastIdx="4" clrIdx="2">
    <p:extLst>
      <p:ext uri="{19B8F6BF-5375-455C-9EA6-DF929625EA0E}">
        <p15:presenceInfo xmlns:p15="http://schemas.microsoft.com/office/powerpoint/2012/main" userId="Kartika Waluyo"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62DCA81-1135-BD33-0D20-F4EC89B2CCBA}" v="4" dt="2021-10-12T00:26:43.713"/>
    <p1510:client id="{95A520DD-E3FE-31FF-6F9B-ED1F1CD9CE5D}" v="83" dt="2021-10-11T22:42:38.98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249" autoAdjust="0"/>
  </p:normalViewPr>
  <p:slideViewPr>
    <p:cSldViewPr snapToGrid="0" snapToObjects="1" showGuides="1">
      <p:cViewPr>
        <p:scale>
          <a:sx n="70" d="100"/>
          <a:sy n="70" d="100"/>
        </p:scale>
        <p:origin x="48" y="10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microsoft.com/office/2015/10/relationships/revisionInfo" Target="revisionInfo.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commentAuthors" Target="commen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presProps" Target="presProps.xml"/></Relationships>
</file>

<file path=ppt/comments/comment1.xml><?xml version="1.0" encoding="utf-8"?>
<p:cmLst xmlns:a="http://schemas.openxmlformats.org/drawingml/2006/main" xmlns:r="http://schemas.openxmlformats.org/officeDocument/2006/relationships" xmlns:p="http://schemas.openxmlformats.org/presentationml/2006/main">
  <p:cm authorId="2" dt="2021-10-11T15:10:15.547" idx="1">
    <p:pos x="6714" y="988"/>
    <p:text>not needed (shield at bottom right makes the point)</p:text>
    <p:extLst>
      <p:ext uri="{C676402C-5697-4E1C-873F-D02D1690AC5C}">
        <p15:threadingInfo xmlns:p15="http://schemas.microsoft.com/office/powerpoint/2012/main" timeZoneBias="420"/>
      </p:ext>
    </p:extLst>
  </p:cm>
  <p:cm authorId="2" dt="2021-10-11T15:16:15.590" idx="3">
    <p:pos x="10" y="10"/>
    <p:text>in general throughout the slides let's use fewer words. esp when there is repetition. e.g. this slide has 4 references to Uni Melb. How could it be limited to 1 or 2 at most?</p:text>
    <p:extLst>
      <p:ext uri="{C676402C-5697-4E1C-873F-D02D1690AC5C}">
        <p15:threadingInfo xmlns:p15="http://schemas.microsoft.com/office/powerpoint/2012/main" timeZoneBias="420"/>
      </p:ext>
    </p:extLst>
  </p:cm>
  <p:cm authorId="2" dt="2021-10-11T15:37:22.347" idx="25">
    <p:pos x="146" y="146"/>
    <p:text>as i flip through the titles are jumping around the page nd changing size. could you standardize them please? remember you want as little visual distraction for the viewers as possible.</p:text>
    <p:extLst>
      <p:ext uri="{C676402C-5697-4E1C-873F-D02D1690AC5C}">
        <p15:threadingInfo xmlns:p15="http://schemas.microsoft.com/office/powerpoint/2012/main" timeZoneBias="420"/>
      </p:ext>
    </p:extLst>
  </p:cm>
</p:cmLst>
</file>

<file path=ppt/comments/comment10.xml><?xml version="1.0" encoding="utf-8"?>
<p:cmLst xmlns:a="http://schemas.openxmlformats.org/drawingml/2006/main" xmlns:r="http://schemas.openxmlformats.org/officeDocument/2006/relationships" xmlns:p="http://schemas.openxmlformats.org/presentationml/2006/main">
  <p:cm authorId="2" dt="2021-10-11T15:34:28.795" idx="23">
    <p:pos x="10" y="10"/>
    <p:text>to make this 100% i suggest to copy the table to xlsx then insert as a real numeric table, you can make the relevant rows in red text.
</p:text>
    <p:extLst>
      <p:ext uri="{C676402C-5697-4E1C-873F-D02D1690AC5C}">
        <p15:threadingInfo xmlns:p15="http://schemas.microsoft.com/office/powerpoint/2012/main" timeZoneBias="420"/>
      </p:ext>
    </p:extLst>
  </p:cm>
</p:cmLst>
</file>

<file path=ppt/comments/comment11.xml><?xml version="1.0" encoding="utf-8"?>
<p:cmLst xmlns:a="http://schemas.openxmlformats.org/drawingml/2006/main" xmlns:r="http://schemas.openxmlformats.org/officeDocument/2006/relationships" xmlns:p="http://schemas.openxmlformats.org/presentationml/2006/main">
  <p:cm authorId="2" dt="2021-10-11T15:35:37.844" idx="24">
    <p:pos x="4484" y="0"/>
    <p:text>possible to overwrite 'finding parmeters to avoid the crop? sorry I'm pedantic &gt;&lt;
</p:text>
    <p:extLst>
      <p:ext uri="{C676402C-5697-4E1C-873F-D02D1690AC5C}">
        <p15:threadingInfo xmlns:p15="http://schemas.microsoft.com/office/powerpoint/2012/main" timeZoneBias="420"/>
      </p:ext>
    </p:extLst>
  </p:cm>
  <p:cm authorId="1" dt="2021-10-12T11:30:51.218" idx="5">
    <p:pos x="4484" y="96"/>
    <p:text>Actually it's important! Need this to look professional :)</p:text>
    <p:extLst>
      <p:ext uri="{C676402C-5697-4E1C-873F-D02D1690AC5C}">
        <p15:threadingInfo xmlns:p15="http://schemas.microsoft.com/office/powerpoint/2012/main" timeZoneBias="-660">
          <p15:parentCm authorId="2" idx="24"/>
        </p15:threadingInfo>
      </p:ext>
    </p:extLst>
  </p:cm>
</p:cmLst>
</file>

<file path=ppt/comments/comment12.xml><?xml version="1.0" encoding="utf-8"?>
<p:cmLst xmlns:a="http://schemas.openxmlformats.org/drawingml/2006/main" xmlns:r="http://schemas.openxmlformats.org/officeDocument/2006/relationships" xmlns:p="http://schemas.openxmlformats.org/presentationml/2006/main">
  <p:cm authorId="2" dt="2021-10-11T15:38:18.380" idx="26">
    <p:pos x="3110" y="1172"/>
    <p:text>no need for numbers here. you could add a little pictogram next to each based on the slides to come.
</p:text>
    <p:extLst>
      <p:ext uri="{C676402C-5697-4E1C-873F-D02D1690AC5C}">
        <p15:threadingInfo xmlns:p15="http://schemas.microsoft.com/office/powerpoint/2012/main" timeZoneBias="420"/>
      </p:ext>
    </p:extLst>
  </p:cm>
</p:cmLst>
</file>

<file path=ppt/comments/comment13.xml><?xml version="1.0" encoding="utf-8"?>
<p:cmLst xmlns:a="http://schemas.openxmlformats.org/drawingml/2006/main" xmlns:r="http://schemas.openxmlformats.org/officeDocument/2006/relationships" xmlns:p="http://schemas.openxmlformats.org/presentationml/2006/main">
  <p:cm authorId="2" dt="2021-10-11T15:41:20.589" idx="27">
    <p:pos x="10" y="10"/>
    <p:text>layout of this slide could be improved but not a high priority.
</p:text>
    <p:extLst>
      <p:ext uri="{C676402C-5697-4E1C-873F-D02D1690AC5C}">
        <p15:threadingInfo xmlns:p15="http://schemas.microsoft.com/office/powerpoint/2012/main" timeZoneBias="420"/>
      </p:ext>
    </p:extLst>
  </p:cm>
</p:cmLst>
</file>

<file path=ppt/comments/comment14.xml><?xml version="1.0" encoding="utf-8"?>
<p:cmLst xmlns:a="http://schemas.openxmlformats.org/drawingml/2006/main" xmlns:r="http://schemas.openxmlformats.org/officeDocument/2006/relationships" xmlns:p="http://schemas.openxmlformats.org/presentationml/2006/main">
  <p:cm authorId="2" dt="2021-10-11T15:42:09.247" idx="28">
    <p:pos x="6306" y="990"/>
    <p:text>drop the title
</p:text>
    <p:extLst>
      <p:ext uri="{C676402C-5697-4E1C-873F-D02D1690AC5C}">
        <p15:threadingInfo xmlns:p15="http://schemas.microsoft.com/office/powerpoint/2012/main" timeZoneBias="420"/>
      </p:ext>
    </p:extLst>
  </p:cm>
</p:cmLst>
</file>

<file path=ppt/comments/comment15.xml><?xml version="1.0" encoding="utf-8"?>
<p:cmLst xmlns:a="http://schemas.openxmlformats.org/drawingml/2006/main" xmlns:r="http://schemas.openxmlformats.org/officeDocument/2006/relationships" xmlns:p="http://schemas.openxmlformats.org/presentationml/2006/main">
  <p:cm authorId="1" dt="2021-10-12T11:32:51.189" idx="6">
    <p:pos x="10" y="10"/>
    <p:text>When showing this please touch base on the patterns that we have observed:</p:text>
    <p:extLst>
      <p:ext uri="{C676402C-5697-4E1C-873F-D02D1690AC5C}">
        <p15:threadingInfo xmlns:p15="http://schemas.microsoft.com/office/powerpoint/2012/main" timeZoneBias="-660"/>
      </p:ext>
    </p:extLst>
  </p:cm>
  <p:cm authorId="1" dt="2021-10-12T11:33:53.221" idx="7">
    <p:pos x="10" y="106"/>
    <p:text>- Learning rate is the most important HP</p:text>
    <p:extLst>
      <p:ext uri="{C676402C-5697-4E1C-873F-D02D1690AC5C}">
        <p15:threadingInfo xmlns:p15="http://schemas.microsoft.com/office/powerpoint/2012/main" timeZoneBias="-660">
          <p15:parentCm authorId="1" idx="6"/>
        </p15:threadingInfo>
      </p:ext>
    </p:extLst>
  </p:cm>
  <p:cm authorId="1" dt="2021-10-12T11:36:46.797" idx="8">
    <p:pos x="10" y="202"/>
    <p:text>-  High number or layers is important only when the number of epochs is low (&lt;50) when this becomes high the relationship inverts. This makes sense cause it's telling you that with a quick training of the model you need a ton of parameters to nicely fit whine instead you let the model train a longer time a ton of parameters only mean overfitting :)</p:text>
    <p:extLst>
      <p:ext uri="{C676402C-5697-4E1C-873F-D02D1690AC5C}">
        <p15:threadingInfo xmlns:p15="http://schemas.microsoft.com/office/powerpoint/2012/main" timeZoneBias="-660">
          <p15:parentCm authorId="1" idx="6"/>
        </p15:threadingInfo>
      </p:ext>
    </p:extLst>
  </p:cm>
</p:cmLst>
</file>

<file path=ppt/comments/comment16.xml><?xml version="1.0" encoding="utf-8"?>
<p:cmLst xmlns:a="http://schemas.openxmlformats.org/drawingml/2006/main" xmlns:r="http://schemas.openxmlformats.org/officeDocument/2006/relationships" xmlns:p="http://schemas.openxmlformats.org/presentationml/2006/main">
  <p:cm authorId="2" dt="2021-10-11T15:42:38.982" idx="29">
    <p:pos x="7503" y="1470"/>
    <p:text>this should be 1 table with 3 cols
</p:text>
    <p:extLst>
      <p:ext uri="{C676402C-5697-4E1C-873F-D02D1690AC5C}">
        <p15:threadingInfo xmlns:p15="http://schemas.microsoft.com/office/powerpoint/2012/main" timeZoneBias="420"/>
      </p:ext>
    </p:extLst>
  </p:cm>
</p:cmLst>
</file>

<file path=ppt/comments/comment17.xml><?xml version="1.0" encoding="utf-8"?>
<p:cmLst xmlns:a="http://schemas.openxmlformats.org/drawingml/2006/main" xmlns:r="http://schemas.openxmlformats.org/officeDocument/2006/relationships" xmlns:p="http://schemas.openxmlformats.org/presentationml/2006/main">
  <p:cm authorId="1" dt="2021-10-12T11:37:59.474" idx="9">
    <p:pos x="10" y="10"/>
    <p:text>Yes, this is the easiest one. In fact in this version equal weighs are given to both models for each gene, instead a model could be trained to understand which model fits better which gene :)</p:text>
    <p:extLst>
      <p:ext uri="{C676402C-5697-4E1C-873F-D02D1690AC5C}">
        <p15:threadingInfo xmlns:p15="http://schemas.microsoft.com/office/powerpoint/2012/main" timeZoneBias="-660"/>
      </p:ext>
    </p:extLst>
  </p:cm>
</p:cmLst>
</file>

<file path=ppt/comments/comment18.xml><?xml version="1.0" encoding="utf-8"?>
<p:cmLst xmlns:a="http://schemas.openxmlformats.org/drawingml/2006/main" xmlns:r="http://schemas.openxmlformats.org/officeDocument/2006/relationships" xmlns:p="http://schemas.openxmlformats.org/presentationml/2006/main">
  <p:cm authorId="1" dt="2021-10-12T11:41:26.194" idx="10">
    <p:pos x="10" y="10"/>
    <p:text>Please include here all the names you have included in the intro slide. Also remember to mention a thank to CSL and WEHI as well as melbourne uni.</p:text>
    <p:extLst>
      <p:ext uri="{C676402C-5697-4E1C-873F-D02D1690AC5C}">
        <p15:threadingInfo xmlns:p15="http://schemas.microsoft.com/office/powerpoint/2012/main" timeZoneBias="-660"/>
      </p:ext>
    </p:extLst>
  </p:cm>
  <p:cm authorId="1" dt="2021-10-12T11:43:25.609" idx="11">
    <p:pos x="10" y="106"/>
    <p:text>Among the names please add as well Milica Ng (Head of Global Data Science at CSL)</p:text>
    <p:extLst>
      <p:ext uri="{C676402C-5697-4E1C-873F-D02D1690AC5C}">
        <p15:threadingInfo xmlns:p15="http://schemas.microsoft.com/office/powerpoint/2012/main" timeZoneBias="-660">
          <p15:parentCm authorId="1" idx="10"/>
        </p15:threadingInfo>
      </p:ext>
    </p:extLst>
  </p:cm>
  <p:cm authorId="3" dt="2021-10-12T18:52:46.451" idx="4">
    <p:pos x="10" y="146"/>
    <p:text>Order?</p:text>
    <p:extLst>
      <p:ext uri="{C676402C-5697-4E1C-873F-D02D1690AC5C}">
        <p15:threadingInfo xmlns:p15="http://schemas.microsoft.com/office/powerpoint/2012/main" timeZoneBias="-660">
          <p15:parentCm authorId="1" idx="10"/>
        </p15:threadingInfo>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2" dt="2021-10-11T15:14:53.446" idx="2">
    <p:pos x="3537" y="805"/>
    <p:text>Used to:
</p:text>
    <p:extLst>
      <p:ext uri="{C676402C-5697-4E1C-873F-D02D1690AC5C}">
        <p15:threadingInfo xmlns:p15="http://schemas.microsoft.com/office/powerpoint/2012/main" timeZoneBias="420"/>
      </p:ext>
    </p:extLst>
  </p:cm>
  <p:cm authorId="2" dt="2021-10-11T15:17:37.030" idx="4">
    <p:pos x="10" y="10"/>
    <p:text>make sure to briefly explain the cartoon. could overwrite polypeptide with 'protein'. the audience will be familiar with RNA covid vaccines, so maybe mention that.
</p:text>
    <p:extLst>
      <p:ext uri="{C676402C-5697-4E1C-873F-D02D1690AC5C}">
        <p15:threadingInfo xmlns:p15="http://schemas.microsoft.com/office/powerpoint/2012/main" timeZoneBias="42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2" dt="2021-10-11T15:19:55.424" idx="9">
    <p:pos x="4338" y="832"/>
    <p:text>needs higher res. image. 
</p:text>
    <p:extLst>
      <p:ext uri="{C676402C-5697-4E1C-873F-D02D1690AC5C}">
        <p15:threadingInfo xmlns:p15="http://schemas.microsoft.com/office/powerpoint/2012/main" timeZoneBias="420"/>
      </p:ext>
    </p:extLst>
  </p:cm>
  <p:cm authorId="1" dt="2021-10-12T11:45:54.817" idx="12">
    <p:pos x="4338" y="928"/>
    <p:text>definitely</p:text>
    <p:extLst>
      <p:ext uri="{C676402C-5697-4E1C-873F-D02D1690AC5C}">
        <p15:threadingInfo xmlns:p15="http://schemas.microsoft.com/office/powerpoint/2012/main" timeZoneBias="-660">
          <p15:parentCm authorId="2" idx="9"/>
        </p15:threadingInfo>
      </p:ext>
    </p:extLst>
  </p:cm>
  <p:cm authorId="2" dt="2021-10-11T15:20:54.051" idx="10">
    <p:pos x="7370" y="832"/>
    <p:text>could drop this. just list the vital statistics and you can say 'this contains gene expression data from...'
</p:text>
    <p:extLst>
      <p:ext uri="{C676402C-5697-4E1C-873F-D02D1690AC5C}">
        <p15:threadingInfo xmlns:p15="http://schemas.microsoft.com/office/powerpoint/2012/main" timeZoneBias="420"/>
      </p:ext>
    </p:extLst>
  </p:cm>
  <p:cm authorId="2" dt="2021-10-11T15:21:15.130" idx="11">
    <p:pos x="7370" y="968"/>
    <p:text>suggest to avoid bullet points. use increased vertical spacing instead. 
</p:text>
    <p:extLst>
      <p:ext uri="{C676402C-5697-4E1C-873F-D02D1690AC5C}">
        <p15:threadingInfo xmlns:p15="http://schemas.microsoft.com/office/powerpoint/2012/main" timeZoneBias="420">
          <p15:parentCm authorId="2" idx="10"/>
        </p15:threadingInfo>
      </p:ext>
    </p:extLst>
  </p:cm>
  <p:cm authorId="2" dt="2021-10-11T15:21:57.850" idx="12">
    <p:pos x="10" y="10"/>
    <p:text>could this be slide 3? otherwise the RNA theme is broken in the middle
</p:text>
    <p:extLst>
      <p:ext uri="{C676402C-5697-4E1C-873F-D02D1690AC5C}">
        <p15:threadingInfo xmlns:p15="http://schemas.microsoft.com/office/powerpoint/2012/main" timeZoneBias="420"/>
      </p:ext>
    </p:extLst>
  </p:cm>
  <p:cm authorId="2" dt="2021-10-11T15:24:01.885" idx="13">
    <p:pos x="5103" y="4155"/>
    <p:text>try download, zoom then screenshot to increase res.
</p:text>
    <p:extLst>
      <p:ext uri="{C676402C-5697-4E1C-873F-D02D1690AC5C}">
        <p15:threadingInfo xmlns:p15="http://schemas.microsoft.com/office/powerpoint/2012/main" timeZoneBias="420"/>
      </p:ext>
    </p:extLst>
  </p:cm>
  <p:cm authorId="3" dt="2021-10-12T18:43:11.218" idx="3">
    <p:pos x="5103" y="4291"/>
    <p:text>didnt work, tried online image resolution enhancer but also didnt work. is it ok to use another image?</p:text>
    <p:extLst>
      <p:ext uri="{C676402C-5697-4E1C-873F-D02D1690AC5C}">
        <p15:threadingInfo xmlns:p15="http://schemas.microsoft.com/office/powerpoint/2012/main" timeZoneBias="-660">
          <p15:parentCm authorId="2" idx="13"/>
        </p15:threadingInfo>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2" dt="2021-10-11T15:18:06.390" idx="5">
    <p:pos x="10" y="10"/>
    <p:text>good!
</p:text>
    <p:extLst>
      <p:ext uri="{C676402C-5697-4E1C-873F-D02D1690AC5C}">
        <p15:threadingInfo xmlns:p15="http://schemas.microsoft.com/office/powerpoint/2012/main" timeZoneBias="420"/>
      </p:ext>
    </p:extLst>
  </p:cm>
  <p:cm authorId="2" dt="2021-10-11T15:18:30.922" idx="6">
    <p:pos x="10" y="146"/>
    <p:text>possible to align Algorithms + techniques as centre?
</p:text>
    <p:extLst>
      <p:ext uri="{C676402C-5697-4E1C-873F-D02D1690AC5C}">
        <p15:threadingInfo xmlns:p15="http://schemas.microsoft.com/office/powerpoint/2012/main" timeZoneBias="420">
          <p15:parentCm authorId="2" idx="5"/>
        </p15:threadingInfo>
      </p:ext>
    </p:extLst>
  </p:cm>
  <p:cm authorId="2" dt="2021-10-11T15:18:51.485" idx="7">
    <p:pos x="6233" y="1913"/>
    <p:text>place image more central in the slide
</p:text>
    <p:extLst>
      <p:ext uri="{C676402C-5697-4E1C-873F-D02D1690AC5C}">
        <p15:threadingInfo xmlns:p15="http://schemas.microsoft.com/office/powerpoint/2012/main" timeZoneBias="420"/>
      </p:ext>
    </p:extLst>
  </p:cm>
  <p:cm authorId="2" dt="2021-10-11T15:19:32.064" idx="8">
    <p:pos x="6233" y="2049"/>
    <p:text>refer to RNA and tissue in this cartoon too? 
</p:text>
    <p:extLst>
      <p:ext uri="{C676402C-5697-4E1C-873F-D02D1690AC5C}">
        <p15:threadingInfo xmlns:p15="http://schemas.microsoft.com/office/powerpoint/2012/main" timeZoneBias="420">
          <p15:parentCm authorId="2" idx="7"/>
        </p15:threadingInfo>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2" dt="2021-10-11T15:24:59.856" idx="14">
    <p:pos x="10" y="10"/>
    <p:text>good overview. build in each quadrant using 'appear' one at a time
</p:text>
    <p:extLst>
      <p:ext uri="{C676402C-5697-4E1C-873F-D02D1690AC5C}">
        <p15:threadingInfo xmlns:p15="http://schemas.microsoft.com/office/powerpoint/2012/main" timeZoneBias="420"/>
      </p:ext>
    </p:extLst>
  </p:cm>
</p:cmLst>
</file>

<file path=ppt/comments/comment6.xml><?xml version="1.0" encoding="utf-8"?>
<p:cmLst xmlns:a="http://schemas.openxmlformats.org/drawingml/2006/main" xmlns:r="http://schemas.openxmlformats.org/officeDocument/2006/relationships" xmlns:p="http://schemas.openxmlformats.org/presentationml/2006/main">
  <p:cm authorId="2" dt="2021-10-11T15:25:14.012" idx="15">
    <p:pos x="5681" y="1172"/>
    <p:text>1.5 or 2 point spacing please
</p:text>
    <p:extLst>
      <p:ext uri="{C676402C-5697-4E1C-873F-D02D1690AC5C}">
        <p15:threadingInfo xmlns:p15="http://schemas.microsoft.com/office/powerpoint/2012/main" timeZoneBias="420"/>
      </p:ext>
    </p:extLst>
  </p:cm>
  <p:cm authorId="2" dt="2021-10-11T15:27:08.906" idx="16">
    <p:pos x="10" y="10"/>
    <p:text>can you explain these points in the context of slide 5? point out the rows when looking for shared genes; cols when looking for shared donors.
</p:text>
    <p:extLst>
      <p:ext uri="{C676402C-5697-4E1C-873F-D02D1690AC5C}">
        <p15:threadingInfo xmlns:p15="http://schemas.microsoft.com/office/powerpoint/2012/main" timeZoneBias="420"/>
      </p:ext>
    </p:extLst>
  </p:cm>
  <p:cm authorId="3" dt="2021-10-12T18:40:52.036" idx="2">
    <p:pos x="10" y="146"/>
    <p:text>delete this slide and just explain it in previous slide?</p:text>
    <p:extLst>
      <p:ext uri="{C676402C-5697-4E1C-873F-D02D1690AC5C}">
        <p15:threadingInfo xmlns:p15="http://schemas.microsoft.com/office/powerpoint/2012/main" timeZoneBias="-660">
          <p15:parentCm authorId="2" idx="16"/>
        </p15:threadingInfo>
      </p:ext>
    </p:extLst>
  </p:cm>
</p:cmLst>
</file>

<file path=ppt/comments/comment7.xml><?xml version="1.0" encoding="utf-8"?>
<p:cmLst xmlns:a="http://schemas.openxmlformats.org/drawingml/2006/main" xmlns:r="http://schemas.openxmlformats.org/officeDocument/2006/relationships" xmlns:p="http://schemas.openxmlformats.org/presentationml/2006/main">
  <p:cm authorId="2" dt="2021-10-11T15:28:40.472" idx="17">
    <p:pos x="7365" y="404"/>
    <p:text>image could have even larger text esp for y axis labels. try ggsave( 'fig.pdf', width=6, height=2.5)
</p:text>
    <p:extLst>
      <p:ext uri="{C676402C-5697-4E1C-873F-D02D1690AC5C}">
        <p15:threadingInfo xmlns:p15="http://schemas.microsoft.com/office/powerpoint/2012/main" timeZoneBias="420"/>
      </p:ext>
    </p:extLst>
  </p:cm>
  <p:cm authorId="2" dt="2021-10-11T15:29:42.802" idx="18">
    <p:pos x="1227" y="3499"/>
    <p:text>suggest to highlight these e..g. outline or underline the the x axis labels rather than adding this text box
</p:text>
    <p:extLst>
      <p:ext uri="{C676402C-5697-4E1C-873F-D02D1690AC5C}">
        <p15:threadingInfo xmlns:p15="http://schemas.microsoft.com/office/powerpoint/2012/main" timeZoneBias="420"/>
      </p:ext>
    </p:extLst>
  </p:cm>
  <p:cm authorId="2" dt="2021-10-11T15:30:57.023" idx="21">
    <p:pos x="10" y="10"/>
    <p:text>slide title as figure title? IMO this slide doesnt need any text boxes
</p:text>
    <p:extLst>
      <p:ext uri="{C676402C-5697-4E1C-873F-D02D1690AC5C}">
        <p15:threadingInfo xmlns:p15="http://schemas.microsoft.com/office/powerpoint/2012/main" timeZoneBias="420"/>
      </p:ext>
    </p:extLst>
  </p:cm>
  <p:cm authorId="1" dt="2021-10-11T17:25:36.946" idx="4">
    <p:pos x="10" y="106"/>
    <p:text>Agree
</p:text>
    <p:extLst>
      <p:ext uri="{C676402C-5697-4E1C-873F-D02D1690AC5C}">
        <p15:threadingInfo xmlns:p15="http://schemas.microsoft.com/office/powerpoint/2012/main" timeZoneBias="420">
          <p15:parentCm authorId="2" idx="21"/>
        </p15:threadingInfo>
      </p:ext>
    </p:extLst>
  </p:cm>
</p:cmLst>
</file>

<file path=ppt/comments/comment8.xml><?xml version="1.0" encoding="utf-8"?>
<p:cmLst xmlns:a="http://schemas.openxmlformats.org/drawingml/2006/main" xmlns:r="http://schemas.openxmlformats.org/officeDocument/2006/relationships" xmlns:p="http://schemas.openxmlformats.org/presentationml/2006/main">
  <p:cm authorId="2" dt="2021-10-11T15:29:58.755" idx="19">
    <p:pos x="10" y="10"/>
    <p:text>see slide 7 comments
</p:text>
    <p:extLst>
      <p:ext uri="{C676402C-5697-4E1C-873F-D02D1690AC5C}">
        <p15:threadingInfo xmlns:p15="http://schemas.microsoft.com/office/powerpoint/2012/main" timeZoneBias="420"/>
      </p:ext>
    </p:extLst>
  </p:cm>
  <p:cm authorId="2" dt="2021-10-11T15:30:27.022" idx="20">
    <p:pos x="10" y="146"/>
    <p:text>slide title as figure title?
</p:text>
    <p:extLst>
      <p:ext uri="{C676402C-5697-4E1C-873F-D02D1690AC5C}">
        <p15:threadingInfo xmlns:p15="http://schemas.microsoft.com/office/powerpoint/2012/main" timeZoneBias="420">
          <p15:parentCm authorId="2" idx="19"/>
        </p15:threadingInfo>
      </p:ext>
    </p:extLst>
  </p:cm>
</p:cmLst>
</file>

<file path=ppt/comments/comment9.xml><?xml version="1.0" encoding="utf-8"?>
<p:cmLst xmlns:a="http://schemas.openxmlformats.org/drawingml/2006/main" xmlns:r="http://schemas.openxmlformats.org/officeDocument/2006/relationships" xmlns:p="http://schemas.openxmlformats.org/presentationml/2006/main">
  <p:cm authorId="2" dt="2021-10-11T15:33:04.511" idx="22">
    <p:pos x="10" y="10"/>
    <p:text>could crop the labels from this image and use to illustrate pairwise correlations: https://i.stack.imgur.com/FjBDy.png
</p:text>
    <p:extLst>
      <p:ext uri="{C676402C-5697-4E1C-873F-D02D1690AC5C}">
        <p15:threadingInfo xmlns:p15="http://schemas.microsoft.com/office/powerpoint/2012/main" timeZoneBias="420"/>
      </p:ext>
    </p:extLst>
  </p:cm>
  <p:cm authorId="1" dt="2021-10-11T17:25:22.446" idx="3">
    <p:pos x="10" y="106"/>
    <p:text>Confused on what you mean here Brendan
</p:text>
    <p:extLst>
      <p:ext uri="{C676402C-5697-4E1C-873F-D02D1690AC5C}">
        <p15:threadingInfo xmlns:p15="http://schemas.microsoft.com/office/powerpoint/2012/main" timeZoneBias="420">
          <p15:parentCm authorId="2" idx="22"/>
        </p15:threadingInfo>
      </p:ext>
    </p:extLst>
  </p:cm>
  <p:cm authorId="3" dt="2021-10-12T18:40:17.638" idx="1">
    <p:pos x="10" y="146"/>
    <p:text>Scatter plot for every pairwise correlation?</p:text>
    <p:extLst>
      <p:ext uri="{C676402C-5697-4E1C-873F-D02D1690AC5C}">
        <p15:threadingInfo xmlns:p15="http://schemas.microsoft.com/office/powerpoint/2012/main" timeZoneBias="-660">
          <p15:parentCm authorId="2" idx="22"/>
        </p15:threadingInfo>
      </p:ext>
    </p:extLst>
  </p:cm>
</p:cmLst>
</file>

<file path=ppt/drawings/_rels/vmlDrawing1.vml.rels><?xml version="1.0" encoding="UTF-8" standalone="yes"?>
<Relationships xmlns="http://schemas.openxmlformats.org/package/2006/relationships"><Relationship Id="rId1" Type="http://schemas.openxmlformats.org/officeDocument/2006/relationships/image" Target="../media/image2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335CB07-8A39-4AED-A6FF-386218537FB2}" type="datetimeFigureOut">
              <a:rPr lang="en-AU" smtClean="0"/>
              <a:t>12/10/2021</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924BF5E-C483-46DF-AA20-1C398FE2601B}" type="slidenum">
              <a:rPr lang="en-AU" smtClean="0"/>
              <a:t>‹#›</a:t>
            </a:fld>
            <a:endParaRPr lang="en-AU"/>
          </a:p>
        </p:txBody>
      </p:sp>
    </p:spTree>
    <p:extLst>
      <p:ext uri="{BB962C8B-B14F-4D97-AF65-F5344CB8AC3E}">
        <p14:creationId xmlns:p14="http://schemas.microsoft.com/office/powerpoint/2010/main" val="12263907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924BF5E-C483-46DF-AA20-1C398FE2601B}" type="slidenum">
              <a:rPr lang="en-AU" smtClean="0"/>
              <a:t>1</a:t>
            </a:fld>
            <a:endParaRPr lang="en-AU"/>
          </a:p>
        </p:txBody>
      </p:sp>
    </p:spTree>
    <p:extLst>
      <p:ext uri="{BB962C8B-B14F-4D97-AF65-F5344CB8AC3E}">
        <p14:creationId xmlns:p14="http://schemas.microsoft.com/office/powerpoint/2010/main" val="5415787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a:t>Split the data into training and test set 80:20</a:t>
            </a:r>
          </a:p>
          <a:p>
            <a:r>
              <a:rPr lang="en-AU"/>
              <a:t>Split the training data into 5 folds </a:t>
            </a:r>
          </a:p>
          <a:p>
            <a:endParaRPr lang="en-AU"/>
          </a:p>
          <a:p>
            <a:r>
              <a:rPr lang="en-AU"/>
              <a:t>Train the models using training data</a:t>
            </a:r>
          </a:p>
          <a:p>
            <a:r>
              <a:rPr lang="en-AU"/>
              <a:t>For hyperparameter tuning , do 5-fold CV</a:t>
            </a:r>
          </a:p>
          <a:p>
            <a:r>
              <a:rPr lang="en-AU"/>
              <a:t>Maybe explain about: 1</a:t>
            </a:r>
            <a:r>
              <a:rPr lang="en-AU" baseline="30000"/>
              <a:t>st</a:t>
            </a:r>
            <a:r>
              <a:rPr lang="en-AU"/>
              <a:t> iteration use Fold1 as test set and Fold2-5 as training set, 2</a:t>
            </a:r>
            <a:r>
              <a:rPr lang="en-AU" baseline="30000"/>
              <a:t>nd</a:t>
            </a:r>
            <a:r>
              <a:rPr lang="en-AU"/>
              <a:t> iteration use Fold2 as test set and Fold1,3-5 as training set, and so on</a:t>
            </a:r>
          </a:p>
          <a:p>
            <a:r>
              <a:rPr lang="en-AU"/>
              <a:t>Take the average evaluation measure from 5 iterations </a:t>
            </a:r>
          </a:p>
          <a:p>
            <a:r>
              <a:rPr lang="en-AU"/>
              <a:t>Choose the best hyperparameter combination</a:t>
            </a:r>
          </a:p>
          <a:p>
            <a:endParaRPr lang="en-AU"/>
          </a:p>
          <a:p>
            <a:r>
              <a:rPr lang="en-AU"/>
              <a:t>Train all the training set using the best hyperparameter value</a:t>
            </a:r>
          </a:p>
          <a:p>
            <a:r>
              <a:rPr lang="en-AU"/>
              <a:t>Test using test set</a:t>
            </a:r>
          </a:p>
          <a:p>
            <a:endParaRPr lang="en-AU"/>
          </a:p>
        </p:txBody>
      </p:sp>
      <p:sp>
        <p:nvSpPr>
          <p:cNvPr id="4" name="Slide Number Placeholder 3"/>
          <p:cNvSpPr>
            <a:spLocks noGrp="1"/>
          </p:cNvSpPr>
          <p:nvPr>
            <p:ph type="sldNum" sz="quarter" idx="5"/>
          </p:nvPr>
        </p:nvSpPr>
        <p:spPr/>
        <p:txBody>
          <a:bodyPr/>
          <a:lstStyle/>
          <a:p>
            <a:fld id="{A924BF5E-C483-46DF-AA20-1C398FE2601B}" type="slidenum">
              <a:rPr lang="en-AU" smtClean="0"/>
              <a:t>11</a:t>
            </a:fld>
            <a:endParaRPr lang="en-AU"/>
          </a:p>
        </p:txBody>
      </p:sp>
    </p:spTree>
    <p:extLst>
      <p:ext uri="{BB962C8B-B14F-4D97-AF65-F5344CB8AC3E}">
        <p14:creationId xmlns:p14="http://schemas.microsoft.com/office/powerpoint/2010/main" val="18805440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b="0" i="0">
              <a:solidFill>
                <a:srgbClr val="555555"/>
              </a:solidFill>
              <a:effectLst/>
              <a:latin typeface="Helvetica Neue"/>
            </a:endParaRPr>
          </a:p>
          <a:p>
            <a:r>
              <a:rPr lang="en-AU" b="0" i="0">
                <a:solidFill>
                  <a:srgbClr val="555555"/>
                </a:solidFill>
                <a:effectLst/>
                <a:latin typeface="Helvetica Neue"/>
              </a:rPr>
              <a:t>Boosting is an ensemble technique where new models are added to correct the errors made by existing models. Models are added sequentially until no further improvements can be made. </a:t>
            </a:r>
            <a:r>
              <a:rPr lang="en-AU" b="0" i="0">
                <a:solidFill>
                  <a:srgbClr val="292929"/>
                </a:solidFill>
                <a:effectLst/>
                <a:latin typeface="charter"/>
              </a:rPr>
              <a:t>The trees are built sequentially such that each subsequent tree aims to reduce the errors of the previous tree. Each tree learns from its predecessors and updates the residual errors. Hence, the tree that grows next in the sequence will learn from an updated version of the residuals.</a:t>
            </a:r>
          </a:p>
          <a:p>
            <a:endParaRPr lang="en-AU" b="0" i="0">
              <a:solidFill>
                <a:srgbClr val="292929"/>
              </a:solidFill>
              <a:effectLst/>
              <a:latin typeface="charter"/>
            </a:endParaRPr>
          </a:p>
          <a:p>
            <a:r>
              <a:rPr lang="en-AU" b="0" i="0">
                <a:solidFill>
                  <a:srgbClr val="16191F"/>
                </a:solidFill>
                <a:effectLst/>
                <a:latin typeface="Amazon Ember"/>
              </a:rPr>
              <a:t>It's called gradient boosting because it uses a gradient descent algorithm to minimize the loss when adding new models.</a:t>
            </a:r>
            <a:endParaRPr lang="en-AU"/>
          </a:p>
          <a:p>
            <a:endParaRPr lang="en-AU"/>
          </a:p>
          <a:p>
            <a:r>
              <a:rPr lang="en-AU"/>
              <a:t>Mention : 1 model for 1 gene </a:t>
            </a:r>
            <a:r>
              <a:rPr lang="en-AU" err="1"/>
              <a:t>bcs</a:t>
            </a:r>
            <a:r>
              <a:rPr lang="en-AU"/>
              <a:t> the model doesn’t accept multivariate output</a:t>
            </a:r>
          </a:p>
          <a:p>
            <a:r>
              <a:rPr lang="en-AU"/>
              <a:t>So input: the whole gene matrix from blood</a:t>
            </a:r>
          </a:p>
          <a:p>
            <a:r>
              <a:rPr lang="en-AU"/>
              <a:t>Output: 1 gene from lung</a:t>
            </a:r>
          </a:p>
          <a:p>
            <a:endParaRPr lang="en-AU"/>
          </a:p>
        </p:txBody>
      </p:sp>
      <p:sp>
        <p:nvSpPr>
          <p:cNvPr id="4" name="Slide Number Placeholder 3"/>
          <p:cNvSpPr>
            <a:spLocks noGrp="1"/>
          </p:cNvSpPr>
          <p:nvPr>
            <p:ph type="sldNum" sz="quarter" idx="5"/>
          </p:nvPr>
        </p:nvSpPr>
        <p:spPr/>
        <p:txBody>
          <a:bodyPr/>
          <a:lstStyle/>
          <a:p>
            <a:fld id="{A924BF5E-C483-46DF-AA20-1C398FE2601B}" type="slidenum">
              <a:rPr lang="en-AU" smtClean="0"/>
              <a:t>13</a:t>
            </a:fld>
            <a:endParaRPr lang="en-AU"/>
          </a:p>
        </p:txBody>
      </p:sp>
    </p:spTree>
    <p:extLst>
      <p:ext uri="{BB962C8B-B14F-4D97-AF65-F5344CB8AC3E}">
        <p14:creationId xmlns:p14="http://schemas.microsoft.com/office/powerpoint/2010/main" val="3837119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0" i="0">
                <a:solidFill>
                  <a:srgbClr val="292929"/>
                </a:solidFill>
                <a:effectLst/>
                <a:latin typeface="charter"/>
              </a:rPr>
              <a:t>Gradient Boosting Machines (GBM)</a:t>
            </a:r>
          </a:p>
          <a:p>
            <a:endParaRPr lang="en-AU" b="0" i="0">
              <a:solidFill>
                <a:srgbClr val="292929"/>
              </a:solidFill>
              <a:effectLst/>
              <a:latin typeface="charter"/>
            </a:endParaRPr>
          </a:p>
          <a:p>
            <a:r>
              <a:rPr lang="en-AU" b="0" i="0">
                <a:solidFill>
                  <a:srgbClr val="292929"/>
                </a:solidFill>
                <a:effectLst/>
                <a:latin typeface="charter"/>
              </a:rPr>
              <a:t>Consider η=1, at each stage, GBM predicts the </a:t>
            </a:r>
            <a:r>
              <a:rPr lang="en-AU" b="1" i="0">
                <a:solidFill>
                  <a:srgbClr val="292929"/>
                </a:solidFill>
                <a:effectLst/>
                <a:latin typeface="Charter"/>
              </a:rPr>
              <a:t>y - Fₙ₋₁</a:t>
            </a:r>
            <a:r>
              <a:rPr lang="en-AU" b="0" i="0">
                <a:solidFill>
                  <a:srgbClr val="292929"/>
                </a:solidFill>
                <a:effectLst/>
                <a:latin typeface="charter"/>
              </a:rPr>
              <a:t> (residual or gradient of loss) which is difference of distance from pole to the golf ball</a:t>
            </a:r>
          </a:p>
          <a:p>
            <a:r>
              <a:rPr lang="en-AU" b="0" i="0">
                <a:solidFill>
                  <a:srgbClr val="292929"/>
                </a:solidFill>
                <a:effectLst/>
                <a:latin typeface="charter"/>
              </a:rPr>
              <a:t>So, at every iteration, GBM tries to predict this distance, which is like golfer aiming for pole before each shot. And sometimes the ball can even cross the pole (like Δ₂), hence using the gradient descent, correct sign is applied when Δ is calculated. </a:t>
            </a:r>
          </a:p>
          <a:p>
            <a:r>
              <a:rPr lang="en-AU" b="0" i="0">
                <a:solidFill>
                  <a:srgbClr val="292929"/>
                </a:solidFill>
                <a:effectLst/>
                <a:latin typeface="charter"/>
              </a:rPr>
              <a:t>So its recommended to use smaller η, such that the minima of loss or the pole isn’t missed.</a:t>
            </a:r>
            <a:endParaRPr lang="en-AU"/>
          </a:p>
        </p:txBody>
      </p:sp>
      <p:sp>
        <p:nvSpPr>
          <p:cNvPr id="4" name="Slide Number Placeholder 3"/>
          <p:cNvSpPr>
            <a:spLocks noGrp="1"/>
          </p:cNvSpPr>
          <p:nvPr>
            <p:ph type="sldNum" sz="quarter" idx="5"/>
          </p:nvPr>
        </p:nvSpPr>
        <p:spPr/>
        <p:txBody>
          <a:bodyPr/>
          <a:lstStyle/>
          <a:p>
            <a:fld id="{A924BF5E-C483-46DF-AA20-1C398FE2601B}" type="slidenum">
              <a:rPr lang="en-AU" smtClean="0"/>
              <a:t>14</a:t>
            </a:fld>
            <a:endParaRPr lang="en-AU"/>
          </a:p>
        </p:txBody>
      </p:sp>
    </p:spTree>
    <p:extLst>
      <p:ext uri="{BB962C8B-B14F-4D97-AF65-F5344CB8AC3E}">
        <p14:creationId xmlns:p14="http://schemas.microsoft.com/office/powerpoint/2010/main" val="13358674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a:sym typeface="Wingdings" pitchFamily="2" charset="2"/>
              </a:rPr>
              <a:t>Explain briefly how long the grid search took and the fact that only 50 random genes were used.</a:t>
            </a:r>
          </a:p>
          <a:p>
            <a:r>
              <a:rPr lang="en-US"/>
              <a:t>Explain that after the best performance parameter were chosen, the model was trained again on all genes</a:t>
            </a:r>
          </a:p>
          <a:p>
            <a:endParaRPr lang="en-US">
              <a:sym typeface="Wingdings" pitchFamily="2" charset="2"/>
            </a:endParaRPr>
          </a:p>
          <a:p>
            <a:r>
              <a:rPr lang="en-AU" b="1" i="0">
                <a:solidFill>
                  <a:srgbClr val="000000"/>
                </a:solidFill>
                <a:effectLst/>
                <a:latin typeface="Poppins" panose="020B0502040204020203" pitchFamily="2" charset="0"/>
              </a:rPr>
              <a:t>Loss Function: </a:t>
            </a:r>
            <a:r>
              <a:rPr lang="en-AU" b="0" i="0">
                <a:solidFill>
                  <a:srgbClr val="000000"/>
                </a:solidFill>
                <a:effectLst/>
                <a:latin typeface="Poppins" panose="020B0502040204020203" pitchFamily="2" charset="0"/>
              </a:rPr>
              <a:t>The role of the loss function is to estimate how best is the model in making predictions with the given data. </a:t>
            </a:r>
            <a:endParaRPr lang="en-AU">
              <a:sym typeface="Wingdings" pitchFamily="2" charset="2"/>
            </a:endParaRPr>
          </a:p>
        </p:txBody>
      </p:sp>
      <p:sp>
        <p:nvSpPr>
          <p:cNvPr id="4" name="Slide Number Placeholder 3"/>
          <p:cNvSpPr>
            <a:spLocks noGrp="1"/>
          </p:cNvSpPr>
          <p:nvPr>
            <p:ph type="sldNum" sz="quarter" idx="5"/>
          </p:nvPr>
        </p:nvSpPr>
        <p:spPr/>
        <p:txBody>
          <a:bodyPr/>
          <a:lstStyle/>
          <a:p>
            <a:fld id="{A924BF5E-C483-46DF-AA20-1C398FE2601B}" type="slidenum">
              <a:rPr lang="en-AU" smtClean="0"/>
              <a:t>15</a:t>
            </a:fld>
            <a:endParaRPr lang="en-AU"/>
          </a:p>
        </p:txBody>
      </p:sp>
    </p:spTree>
    <p:extLst>
      <p:ext uri="{BB962C8B-B14F-4D97-AF65-F5344CB8AC3E}">
        <p14:creationId xmlns:p14="http://schemas.microsoft.com/office/powerpoint/2010/main" val="3411838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a:t>Plot: density plot of the correlation from ensemble prediction</a:t>
            </a:r>
          </a:p>
          <a:p>
            <a:r>
              <a:rPr lang="en-AU"/>
              <a:t>High density for positive correlation</a:t>
            </a:r>
          </a:p>
          <a:p>
            <a:endParaRPr lang="en-AU"/>
          </a:p>
          <a:p>
            <a:r>
              <a:rPr lang="en-AU"/>
              <a:t>Read for </a:t>
            </a:r>
            <a:r>
              <a:rPr lang="en-AU" err="1"/>
              <a:t>Basu</a:t>
            </a:r>
            <a:r>
              <a:rPr lang="en-AU"/>
              <a:t> et al how much was their reached correlation and compare to our results (this will be super important for the report as well)</a:t>
            </a:r>
          </a:p>
          <a:p>
            <a:endParaRPr lang="en-AU"/>
          </a:p>
          <a:p>
            <a:endParaRPr lang="en-AU"/>
          </a:p>
          <a:p>
            <a:endParaRPr lang="en-AU"/>
          </a:p>
        </p:txBody>
      </p:sp>
      <p:sp>
        <p:nvSpPr>
          <p:cNvPr id="4" name="Slide Number Placeholder 3"/>
          <p:cNvSpPr>
            <a:spLocks noGrp="1"/>
          </p:cNvSpPr>
          <p:nvPr>
            <p:ph type="sldNum" sz="quarter" idx="5"/>
          </p:nvPr>
        </p:nvSpPr>
        <p:spPr/>
        <p:txBody>
          <a:bodyPr/>
          <a:lstStyle/>
          <a:p>
            <a:fld id="{A924BF5E-C483-46DF-AA20-1C398FE2601B}" type="slidenum">
              <a:rPr lang="en-AU" smtClean="0"/>
              <a:t>16</a:t>
            </a:fld>
            <a:endParaRPr lang="en-AU"/>
          </a:p>
        </p:txBody>
      </p:sp>
    </p:spTree>
    <p:extLst>
      <p:ext uri="{BB962C8B-B14F-4D97-AF65-F5344CB8AC3E}">
        <p14:creationId xmlns:p14="http://schemas.microsoft.com/office/powerpoint/2010/main" val="10096964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a:t>Training a NN entails finding the weights which minimize errors on the training data</a:t>
            </a:r>
          </a:p>
          <a:p>
            <a:r>
              <a:rPr lang="en-AU"/>
              <a:t>The classic way to train a NN is by iterating over examples in a training dataset</a:t>
            </a:r>
          </a:p>
          <a:p>
            <a:r>
              <a:rPr lang="en-AU"/>
              <a:t>Each iteration over the whole dataset is called an </a:t>
            </a:r>
            <a:r>
              <a:rPr lang="en-AU" b="1"/>
              <a:t>epoch</a:t>
            </a:r>
          </a:p>
          <a:p>
            <a:endParaRPr lang="en-AU"/>
          </a:p>
        </p:txBody>
      </p:sp>
      <p:sp>
        <p:nvSpPr>
          <p:cNvPr id="4" name="Slide Number Placeholder 3"/>
          <p:cNvSpPr>
            <a:spLocks noGrp="1"/>
          </p:cNvSpPr>
          <p:nvPr>
            <p:ph type="sldNum" sz="quarter" idx="5"/>
          </p:nvPr>
        </p:nvSpPr>
        <p:spPr/>
        <p:txBody>
          <a:bodyPr/>
          <a:lstStyle/>
          <a:p>
            <a:fld id="{A924BF5E-C483-46DF-AA20-1C398FE2601B}" type="slidenum">
              <a:rPr lang="en-AU" smtClean="0"/>
              <a:t>17</a:t>
            </a:fld>
            <a:endParaRPr lang="en-AU"/>
          </a:p>
        </p:txBody>
      </p:sp>
    </p:spTree>
    <p:extLst>
      <p:ext uri="{BB962C8B-B14F-4D97-AF65-F5344CB8AC3E}">
        <p14:creationId xmlns:p14="http://schemas.microsoft.com/office/powerpoint/2010/main" val="13118980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a:t>Algorithm:</a:t>
            </a:r>
          </a:p>
          <a:p>
            <a:r>
              <a:rPr lang="en-AU"/>
              <a:t>• For training examples, compute y based on current weights</a:t>
            </a:r>
          </a:p>
          <a:p>
            <a:r>
              <a:rPr lang="en-AU"/>
              <a:t>• Update weights based on the difference between predicted y and true label</a:t>
            </a:r>
          </a:p>
          <a:p>
            <a:endParaRPr lang="en-AU"/>
          </a:p>
          <a:p>
            <a:r>
              <a:rPr lang="en-AU"/>
              <a:t>However,</a:t>
            </a:r>
          </a:p>
          <a:p>
            <a:r>
              <a:rPr lang="en-AU"/>
              <a:t>Need to find correct weights for the output neuron(s), and </a:t>
            </a:r>
            <a:r>
              <a:rPr lang="en-AU" b="1"/>
              <a:t>all the neurons in the hidden layer</a:t>
            </a:r>
          </a:p>
          <a:p>
            <a:r>
              <a:rPr lang="en-AU"/>
              <a:t>Can’t use the algorithm in the hidden layer – we don’t know what values these neurons are supposed to produce for the input </a:t>
            </a:r>
          </a:p>
          <a:p>
            <a:r>
              <a:rPr lang="en-AU"/>
              <a:t>• There is no one set of “correct” values for this layer – multiple possible solutions </a:t>
            </a:r>
          </a:p>
          <a:p>
            <a:r>
              <a:rPr lang="en-AU"/>
              <a:t>• Solution: backpropagation</a:t>
            </a:r>
          </a:p>
          <a:p>
            <a:endParaRPr lang="en-AU"/>
          </a:p>
          <a:p>
            <a:r>
              <a:rPr lang="en-AU"/>
              <a:t>Backpropagation:</a:t>
            </a:r>
          </a:p>
          <a:p>
            <a:r>
              <a:rPr lang="en-AU"/>
              <a:t>• Form of gradient descent – iterative process for finding the weight parameters that minimize error </a:t>
            </a:r>
          </a:p>
          <a:p>
            <a:r>
              <a:rPr lang="en-AU"/>
              <a:t>• Requires a </a:t>
            </a:r>
            <a:r>
              <a:rPr lang="en-AU" b="1"/>
              <a:t>learning rate </a:t>
            </a:r>
            <a:r>
              <a:rPr lang="en-AU" b="0">
                <a:sym typeface="Wingdings" panose="05000000000000000000" pitchFamily="2" charset="2"/>
              </a:rPr>
              <a:t> how fast we want our algo to converge</a:t>
            </a:r>
            <a:endParaRPr lang="en-AU" b="0"/>
          </a:p>
          <a:p>
            <a:r>
              <a:rPr lang="en-AU"/>
              <a:t>• Idea: look at the derivative of error and update weights in the direction that would reduce error </a:t>
            </a:r>
          </a:p>
          <a:p>
            <a:pPr lvl="1"/>
            <a:r>
              <a:rPr lang="en-AU"/>
              <a:t>• Compute errors at the output layer </a:t>
            </a:r>
            <a:r>
              <a:rPr lang="en-AU" err="1"/>
              <a:t>w.r.t.</a:t>
            </a:r>
            <a:r>
              <a:rPr lang="en-AU"/>
              <a:t> each weight using partial differentiation </a:t>
            </a:r>
          </a:p>
          <a:p>
            <a:pPr lvl="1"/>
            <a:r>
              <a:rPr lang="en-AU"/>
              <a:t>• Propagate errors back to each of the earlier layers </a:t>
            </a:r>
          </a:p>
        </p:txBody>
      </p:sp>
      <p:sp>
        <p:nvSpPr>
          <p:cNvPr id="4" name="Slide Number Placeholder 3"/>
          <p:cNvSpPr>
            <a:spLocks noGrp="1"/>
          </p:cNvSpPr>
          <p:nvPr>
            <p:ph type="sldNum" sz="quarter" idx="5"/>
          </p:nvPr>
        </p:nvSpPr>
        <p:spPr/>
        <p:txBody>
          <a:bodyPr/>
          <a:lstStyle/>
          <a:p>
            <a:fld id="{A924BF5E-C483-46DF-AA20-1C398FE2601B}" type="slidenum">
              <a:rPr lang="en-AU" smtClean="0"/>
              <a:t>18</a:t>
            </a:fld>
            <a:endParaRPr lang="en-AU"/>
          </a:p>
        </p:txBody>
      </p:sp>
    </p:spTree>
    <p:extLst>
      <p:ext uri="{BB962C8B-B14F-4D97-AF65-F5344CB8AC3E}">
        <p14:creationId xmlns:p14="http://schemas.microsoft.com/office/powerpoint/2010/main" val="40367669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A924BF5E-C483-46DF-AA20-1C398FE2601B}" type="slidenum">
              <a:rPr lang="en-AU" smtClean="0"/>
              <a:t>19</a:t>
            </a:fld>
            <a:endParaRPr lang="en-AU"/>
          </a:p>
        </p:txBody>
      </p:sp>
    </p:spTree>
    <p:extLst>
      <p:ext uri="{BB962C8B-B14F-4D97-AF65-F5344CB8AC3E}">
        <p14:creationId xmlns:p14="http://schemas.microsoft.com/office/powerpoint/2010/main" val="14703150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sym typeface="Wingdings" pitchFamily="2" charset="2"/>
            </a:endParaRPr>
          </a:p>
          <a:p>
            <a:endParaRPr lang="en-AU"/>
          </a:p>
        </p:txBody>
      </p:sp>
      <p:sp>
        <p:nvSpPr>
          <p:cNvPr id="4" name="Slide Number Placeholder 3"/>
          <p:cNvSpPr>
            <a:spLocks noGrp="1"/>
          </p:cNvSpPr>
          <p:nvPr>
            <p:ph type="sldNum" sz="quarter" idx="5"/>
          </p:nvPr>
        </p:nvSpPr>
        <p:spPr/>
        <p:txBody>
          <a:bodyPr/>
          <a:lstStyle/>
          <a:p>
            <a:fld id="{A924BF5E-C483-46DF-AA20-1C398FE2601B}" type="slidenum">
              <a:rPr lang="en-AU" smtClean="0"/>
              <a:t>20</a:t>
            </a:fld>
            <a:endParaRPr lang="en-AU"/>
          </a:p>
        </p:txBody>
      </p:sp>
    </p:spTree>
    <p:extLst>
      <p:ext uri="{BB962C8B-B14F-4D97-AF65-F5344CB8AC3E}">
        <p14:creationId xmlns:p14="http://schemas.microsoft.com/office/powerpoint/2010/main" val="11326530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924BF5E-C483-46DF-AA20-1C398FE2601B}" type="slidenum">
              <a:rPr lang="en-AU" smtClean="0"/>
              <a:t>21</a:t>
            </a:fld>
            <a:endParaRPr lang="en-AU"/>
          </a:p>
        </p:txBody>
      </p:sp>
    </p:spTree>
    <p:extLst>
      <p:ext uri="{BB962C8B-B14F-4D97-AF65-F5344CB8AC3E}">
        <p14:creationId xmlns:p14="http://schemas.microsoft.com/office/powerpoint/2010/main" val="15981973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924BF5E-C483-46DF-AA20-1C398FE2601B}" type="slidenum">
              <a:rPr lang="en-AU" smtClean="0"/>
              <a:t>2</a:t>
            </a:fld>
            <a:endParaRPr lang="en-AU"/>
          </a:p>
        </p:txBody>
      </p:sp>
    </p:spTree>
    <p:extLst>
      <p:ext uri="{BB962C8B-B14F-4D97-AF65-F5344CB8AC3E}">
        <p14:creationId xmlns:p14="http://schemas.microsoft.com/office/powerpoint/2010/main" val="320979375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a:t>Plot: density plot of the correlation from ensemble prediction</a:t>
            </a:r>
          </a:p>
          <a:p>
            <a:r>
              <a:rPr lang="en-AU"/>
              <a:t>High density for positive correlation</a:t>
            </a:r>
          </a:p>
          <a:p>
            <a:endParaRPr lang="en-AU"/>
          </a:p>
          <a:p>
            <a:r>
              <a:rPr lang="en-AU"/>
              <a:t>Read for </a:t>
            </a:r>
            <a:r>
              <a:rPr lang="en-AU" err="1"/>
              <a:t>Basu</a:t>
            </a:r>
            <a:r>
              <a:rPr lang="en-AU"/>
              <a:t> et al how much was their reached correlation and compare to our results (this will be super important for the report as well)</a:t>
            </a:r>
          </a:p>
          <a:p>
            <a:endParaRPr lang="en-AU"/>
          </a:p>
          <a:p>
            <a:endParaRPr lang="en-AU"/>
          </a:p>
          <a:p>
            <a:endParaRPr lang="en-AU"/>
          </a:p>
        </p:txBody>
      </p:sp>
      <p:sp>
        <p:nvSpPr>
          <p:cNvPr id="4" name="Slide Number Placeholder 3"/>
          <p:cNvSpPr>
            <a:spLocks noGrp="1"/>
          </p:cNvSpPr>
          <p:nvPr>
            <p:ph type="sldNum" sz="quarter" idx="5"/>
          </p:nvPr>
        </p:nvSpPr>
        <p:spPr/>
        <p:txBody>
          <a:bodyPr/>
          <a:lstStyle/>
          <a:p>
            <a:fld id="{A924BF5E-C483-46DF-AA20-1C398FE2601B}" type="slidenum">
              <a:rPr lang="en-AU" smtClean="0"/>
              <a:t>22</a:t>
            </a:fld>
            <a:endParaRPr lang="en-AU"/>
          </a:p>
        </p:txBody>
      </p:sp>
    </p:spTree>
    <p:extLst>
      <p:ext uri="{BB962C8B-B14F-4D97-AF65-F5344CB8AC3E}">
        <p14:creationId xmlns:p14="http://schemas.microsoft.com/office/powerpoint/2010/main" val="131987831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most simplistic version of the ensemble prediction possible, a model could be trained to do this better!</a:t>
            </a:r>
          </a:p>
        </p:txBody>
      </p:sp>
      <p:sp>
        <p:nvSpPr>
          <p:cNvPr id="4" name="Slide Number Placeholder 3"/>
          <p:cNvSpPr>
            <a:spLocks noGrp="1"/>
          </p:cNvSpPr>
          <p:nvPr>
            <p:ph type="sldNum" sz="quarter" idx="5"/>
          </p:nvPr>
        </p:nvSpPr>
        <p:spPr/>
        <p:txBody>
          <a:bodyPr/>
          <a:lstStyle/>
          <a:p>
            <a:fld id="{A924BF5E-C483-46DF-AA20-1C398FE2601B}" type="slidenum">
              <a:rPr lang="en-AU" smtClean="0"/>
              <a:t>23</a:t>
            </a:fld>
            <a:endParaRPr lang="en-AU"/>
          </a:p>
        </p:txBody>
      </p:sp>
    </p:spTree>
    <p:extLst>
      <p:ext uri="{BB962C8B-B14F-4D97-AF65-F5344CB8AC3E}">
        <p14:creationId xmlns:p14="http://schemas.microsoft.com/office/powerpoint/2010/main" val="8143851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a:t>Plot: density plot of the correlation from ensemble prediction</a:t>
            </a:r>
          </a:p>
          <a:p>
            <a:r>
              <a:rPr lang="en-AU"/>
              <a:t>High density for positive correlation</a:t>
            </a:r>
          </a:p>
          <a:p>
            <a:endParaRPr lang="en-AU"/>
          </a:p>
          <a:p>
            <a:r>
              <a:rPr lang="en-AU"/>
              <a:t>Read for </a:t>
            </a:r>
            <a:r>
              <a:rPr lang="en-AU" err="1"/>
              <a:t>Basu</a:t>
            </a:r>
            <a:r>
              <a:rPr lang="en-AU"/>
              <a:t> et al how much was their reached correlation and compare to our results (this will be super important for the report as well)</a:t>
            </a:r>
          </a:p>
          <a:p>
            <a:endParaRPr lang="en-AU"/>
          </a:p>
          <a:p>
            <a:endParaRPr lang="en-AU"/>
          </a:p>
          <a:p>
            <a:endParaRPr lang="en-AU"/>
          </a:p>
        </p:txBody>
      </p:sp>
      <p:sp>
        <p:nvSpPr>
          <p:cNvPr id="4" name="Slide Number Placeholder 3"/>
          <p:cNvSpPr>
            <a:spLocks noGrp="1"/>
          </p:cNvSpPr>
          <p:nvPr>
            <p:ph type="sldNum" sz="quarter" idx="5"/>
          </p:nvPr>
        </p:nvSpPr>
        <p:spPr/>
        <p:txBody>
          <a:bodyPr/>
          <a:lstStyle/>
          <a:p>
            <a:fld id="{A924BF5E-C483-46DF-AA20-1C398FE2601B}" type="slidenum">
              <a:rPr lang="en-AU" smtClean="0"/>
              <a:t>24</a:t>
            </a:fld>
            <a:endParaRPr lang="en-AU"/>
          </a:p>
        </p:txBody>
      </p:sp>
    </p:spTree>
    <p:extLst>
      <p:ext uri="{BB962C8B-B14F-4D97-AF65-F5344CB8AC3E}">
        <p14:creationId xmlns:p14="http://schemas.microsoft.com/office/powerpoint/2010/main" val="57387793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a:t>Mention that the previous results are only for lung</a:t>
            </a:r>
          </a:p>
          <a:p>
            <a:endParaRPr lang="en-AU"/>
          </a:p>
        </p:txBody>
      </p:sp>
      <p:sp>
        <p:nvSpPr>
          <p:cNvPr id="4" name="Slide Number Placeholder 3"/>
          <p:cNvSpPr>
            <a:spLocks noGrp="1"/>
          </p:cNvSpPr>
          <p:nvPr>
            <p:ph type="sldNum" sz="quarter" idx="5"/>
          </p:nvPr>
        </p:nvSpPr>
        <p:spPr/>
        <p:txBody>
          <a:bodyPr/>
          <a:lstStyle/>
          <a:p>
            <a:fld id="{A924BF5E-C483-46DF-AA20-1C398FE2601B}" type="slidenum">
              <a:rPr lang="en-AU" smtClean="0"/>
              <a:t>25</a:t>
            </a:fld>
            <a:endParaRPr lang="en-AU"/>
          </a:p>
        </p:txBody>
      </p:sp>
    </p:spTree>
    <p:extLst>
      <p:ext uri="{BB962C8B-B14F-4D97-AF65-F5344CB8AC3E}">
        <p14:creationId xmlns:p14="http://schemas.microsoft.com/office/powerpoint/2010/main" val="138019067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924BF5E-C483-46DF-AA20-1C398FE2601B}" type="slidenum">
              <a:rPr lang="en-AU" smtClean="0"/>
              <a:t>26</a:t>
            </a:fld>
            <a:endParaRPr lang="en-AU"/>
          </a:p>
        </p:txBody>
      </p:sp>
    </p:spTree>
    <p:extLst>
      <p:ext uri="{BB962C8B-B14F-4D97-AF65-F5344CB8AC3E}">
        <p14:creationId xmlns:p14="http://schemas.microsoft.com/office/powerpoint/2010/main" val="22745257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0" i="0">
                <a:solidFill>
                  <a:srgbClr val="333333"/>
                </a:solidFill>
                <a:effectLst/>
                <a:latin typeface="Helvetica Neue"/>
              </a:rPr>
              <a:t>The Genotype-Tissue Expression (</a:t>
            </a:r>
            <a:r>
              <a:rPr lang="en-AU" b="0" i="0" err="1">
                <a:solidFill>
                  <a:srgbClr val="333333"/>
                </a:solidFill>
                <a:effectLst/>
                <a:latin typeface="Helvetica Neue"/>
              </a:rPr>
              <a:t>GTEx</a:t>
            </a:r>
            <a:r>
              <a:rPr lang="en-AU" b="0" i="0">
                <a:solidFill>
                  <a:srgbClr val="333333"/>
                </a:solidFill>
                <a:effectLst/>
                <a:latin typeface="Helvetica Neue"/>
              </a:rPr>
              <a:t>) project is an ongoing effort to build a comprehensive public resource to study tissue-specific gene expression and regulation. Samples were collected from 54 non-diseased tissue sites across nearly 1000 individuals,</a:t>
            </a:r>
            <a:endParaRPr lang="en-AU"/>
          </a:p>
        </p:txBody>
      </p:sp>
      <p:sp>
        <p:nvSpPr>
          <p:cNvPr id="4" name="Slide Number Placeholder 3"/>
          <p:cNvSpPr>
            <a:spLocks noGrp="1"/>
          </p:cNvSpPr>
          <p:nvPr>
            <p:ph type="sldNum" sz="quarter" idx="5"/>
          </p:nvPr>
        </p:nvSpPr>
        <p:spPr/>
        <p:txBody>
          <a:bodyPr/>
          <a:lstStyle/>
          <a:p>
            <a:fld id="{A924BF5E-C483-46DF-AA20-1C398FE2601B}" type="slidenum">
              <a:rPr lang="en-AU" smtClean="0"/>
              <a:t>3</a:t>
            </a:fld>
            <a:endParaRPr lang="en-AU"/>
          </a:p>
        </p:txBody>
      </p:sp>
    </p:spTree>
    <p:extLst>
      <p:ext uri="{BB962C8B-B14F-4D97-AF65-F5344CB8AC3E}">
        <p14:creationId xmlns:p14="http://schemas.microsoft.com/office/powerpoint/2010/main" val="5813076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i="0" dirty="0">
                <a:solidFill>
                  <a:srgbClr val="000000"/>
                </a:solidFill>
                <a:effectLst/>
              </a:rPr>
              <a:t>To assess new treatments corresponding to certain tissues, need to understand the gene expression of said tissues</a:t>
            </a:r>
          </a:p>
          <a:p>
            <a:endParaRPr lang="en-AU" sz="1200" i="0" dirty="0">
              <a:solidFill>
                <a:srgbClr val="000000"/>
              </a:solidFill>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solidFill>
                  <a:srgbClr val="000000"/>
                </a:solidFill>
                <a:effectLst/>
              </a:rPr>
              <a:t>Goal: Development of a machine learning algorithm that can reliably predict gene expression in many different tissues when only gene expression measurements in whole blood are available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dirty="0">
              <a:solidFill>
                <a:srgbClr val="000000"/>
              </a:solidFill>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AU" dirty="0"/>
          </a:p>
          <a:p>
            <a:endParaRPr lang="en-AU" dirty="0"/>
          </a:p>
        </p:txBody>
      </p:sp>
      <p:sp>
        <p:nvSpPr>
          <p:cNvPr id="4" name="Slide Number Placeholder 3"/>
          <p:cNvSpPr>
            <a:spLocks noGrp="1"/>
          </p:cNvSpPr>
          <p:nvPr>
            <p:ph type="sldNum" sz="quarter" idx="5"/>
          </p:nvPr>
        </p:nvSpPr>
        <p:spPr/>
        <p:txBody>
          <a:bodyPr/>
          <a:lstStyle/>
          <a:p>
            <a:fld id="{A924BF5E-C483-46DF-AA20-1C398FE2601B}" type="slidenum">
              <a:rPr lang="en-AU" smtClean="0"/>
              <a:t>4</a:t>
            </a:fld>
            <a:endParaRPr lang="en-AU"/>
          </a:p>
        </p:txBody>
      </p:sp>
    </p:spTree>
    <p:extLst>
      <p:ext uri="{BB962C8B-B14F-4D97-AF65-F5344CB8AC3E}">
        <p14:creationId xmlns:p14="http://schemas.microsoft.com/office/powerpoint/2010/main" val="25500039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a:t>Explain: </a:t>
            </a:r>
            <a:r>
              <a:rPr lang="en-AU">
                <a:solidFill>
                  <a:srgbClr val="000000"/>
                </a:solidFill>
              </a:rPr>
              <a:t>For each tissue, keep the shared genes and shared donors with blood only</a:t>
            </a:r>
          </a:p>
          <a:p>
            <a:pPr marL="0" marR="0" lvl="0" indent="0" algn="l" defTabSz="914400" rtl="0" eaLnBrk="1" fontAlgn="auto" latinLnBrk="0" hangingPunct="1">
              <a:lnSpc>
                <a:spcPct val="100000"/>
              </a:lnSpc>
              <a:spcBef>
                <a:spcPts val="0"/>
              </a:spcBef>
              <a:spcAft>
                <a:spcPts val="0"/>
              </a:spcAft>
              <a:buClrTx/>
              <a:buSzTx/>
              <a:buFontTx/>
              <a:buNone/>
              <a:tabLst/>
              <a:defRPr/>
            </a:pPr>
            <a:r>
              <a:rPr lang="en-AU">
                <a:solidFill>
                  <a:srgbClr val="000000"/>
                </a:solidFill>
              </a:rPr>
              <a:t>Justification?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AU" b="0" i="0">
              <a:solidFill>
                <a:srgbClr val="000000"/>
              </a:solidFill>
              <a:effectLst/>
            </a:endParaRPr>
          </a:p>
        </p:txBody>
      </p:sp>
      <p:sp>
        <p:nvSpPr>
          <p:cNvPr id="4" name="Slide Number Placeholder 3"/>
          <p:cNvSpPr>
            <a:spLocks noGrp="1"/>
          </p:cNvSpPr>
          <p:nvPr>
            <p:ph type="sldNum" sz="quarter" idx="5"/>
          </p:nvPr>
        </p:nvSpPr>
        <p:spPr/>
        <p:txBody>
          <a:bodyPr/>
          <a:lstStyle/>
          <a:p>
            <a:fld id="{A924BF5E-C483-46DF-AA20-1C398FE2601B}" type="slidenum">
              <a:rPr lang="en-AU" smtClean="0"/>
              <a:t>5</a:t>
            </a:fld>
            <a:endParaRPr lang="en-AU"/>
          </a:p>
        </p:txBody>
      </p:sp>
    </p:spTree>
    <p:extLst>
      <p:ext uri="{BB962C8B-B14F-4D97-AF65-F5344CB8AC3E}">
        <p14:creationId xmlns:p14="http://schemas.microsoft.com/office/powerpoint/2010/main" val="11802459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924BF5E-C483-46DF-AA20-1C398FE2601B}" type="slidenum">
              <a:rPr lang="en-AU" smtClean="0"/>
              <a:t>7</a:t>
            </a:fld>
            <a:endParaRPr lang="en-AU"/>
          </a:p>
        </p:txBody>
      </p:sp>
    </p:spTree>
    <p:extLst>
      <p:ext uri="{BB962C8B-B14F-4D97-AF65-F5344CB8AC3E}">
        <p14:creationId xmlns:p14="http://schemas.microsoft.com/office/powerpoint/2010/main" val="35990568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924BF5E-C483-46DF-AA20-1C398FE2601B}" type="slidenum">
              <a:rPr lang="en-AU" smtClean="0"/>
              <a:t>8</a:t>
            </a:fld>
            <a:endParaRPr lang="en-AU"/>
          </a:p>
        </p:txBody>
      </p:sp>
    </p:spTree>
    <p:extLst>
      <p:ext uri="{BB962C8B-B14F-4D97-AF65-F5344CB8AC3E}">
        <p14:creationId xmlns:p14="http://schemas.microsoft.com/office/powerpoint/2010/main" val="21991270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924BF5E-C483-46DF-AA20-1C398FE2601B}" type="slidenum">
              <a:rPr lang="en-AU" smtClean="0"/>
              <a:t>9</a:t>
            </a:fld>
            <a:endParaRPr lang="en-AU"/>
          </a:p>
        </p:txBody>
      </p:sp>
    </p:spTree>
    <p:extLst>
      <p:ext uri="{BB962C8B-B14F-4D97-AF65-F5344CB8AC3E}">
        <p14:creationId xmlns:p14="http://schemas.microsoft.com/office/powerpoint/2010/main" val="8401303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a:t>Lung has the lowest rank</a:t>
            </a:r>
          </a:p>
          <a:p>
            <a:r>
              <a:rPr lang="en-AU"/>
              <a:t>Meaning: most similar to blood in terms of shared donor, shared genes and correlation</a:t>
            </a:r>
          </a:p>
          <a:p>
            <a:endParaRPr lang="en-AU"/>
          </a:p>
          <a:p>
            <a:r>
              <a:rPr lang="en-AU"/>
              <a:t>Skin-not sun exposed</a:t>
            </a:r>
          </a:p>
          <a:p>
            <a:r>
              <a:rPr lang="en-AU"/>
              <a:t>Low correlation with blood </a:t>
            </a:r>
          </a:p>
          <a:p>
            <a:endParaRPr lang="en-AU"/>
          </a:p>
          <a:p>
            <a:r>
              <a:rPr lang="en-AU"/>
              <a:t>Nerve-tibial</a:t>
            </a:r>
          </a:p>
          <a:p>
            <a:r>
              <a:rPr lang="en-AU"/>
              <a:t>?? Not sure why</a:t>
            </a:r>
          </a:p>
          <a:p>
            <a:endParaRPr lang="en-AU"/>
          </a:p>
          <a:p>
            <a:r>
              <a:rPr lang="en-AU"/>
              <a:t>Mention that from here we only work with lung</a:t>
            </a:r>
          </a:p>
        </p:txBody>
      </p:sp>
      <p:sp>
        <p:nvSpPr>
          <p:cNvPr id="4" name="Slide Number Placeholder 3"/>
          <p:cNvSpPr>
            <a:spLocks noGrp="1"/>
          </p:cNvSpPr>
          <p:nvPr>
            <p:ph type="sldNum" sz="quarter" idx="5"/>
          </p:nvPr>
        </p:nvSpPr>
        <p:spPr/>
        <p:txBody>
          <a:bodyPr/>
          <a:lstStyle/>
          <a:p>
            <a:fld id="{A924BF5E-C483-46DF-AA20-1C398FE2601B}" type="slidenum">
              <a:rPr lang="en-AU" smtClean="0"/>
              <a:t>10</a:t>
            </a:fld>
            <a:endParaRPr lang="en-AU"/>
          </a:p>
        </p:txBody>
      </p:sp>
    </p:spTree>
    <p:extLst>
      <p:ext uri="{BB962C8B-B14F-4D97-AF65-F5344CB8AC3E}">
        <p14:creationId xmlns:p14="http://schemas.microsoft.com/office/powerpoint/2010/main" val="34911700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879B90-1756-4EC7-B6B6-5074D7F6012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U"/>
          </a:p>
        </p:txBody>
      </p:sp>
      <p:sp>
        <p:nvSpPr>
          <p:cNvPr id="3" name="Subtitle 2">
            <a:extLst>
              <a:ext uri="{FF2B5EF4-FFF2-40B4-BE49-F238E27FC236}">
                <a16:creationId xmlns:a16="http://schemas.microsoft.com/office/drawing/2014/main" id="{A6F0E31B-5249-44BF-B1FD-D238BC52EE1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4" name="Date Placeholder 3">
            <a:extLst>
              <a:ext uri="{FF2B5EF4-FFF2-40B4-BE49-F238E27FC236}">
                <a16:creationId xmlns:a16="http://schemas.microsoft.com/office/drawing/2014/main" id="{5D71B6A7-9959-4D55-8E35-0DDC76758B48}"/>
              </a:ext>
            </a:extLst>
          </p:cNvPr>
          <p:cNvSpPr>
            <a:spLocks noGrp="1"/>
          </p:cNvSpPr>
          <p:nvPr>
            <p:ph type="dt" sz="half" idx="10"/>
          </p:nvPr>
        </p:nvSpPr>
        <p:spPr/>
        <p:txBody>
          <a:bodyPr/>
          <a:lstStyle/>
          <a:p>
            <a:fld id="{18C5F162-27EC-4791-8EFF-01F44133017E}" type="datetimeFigureOut">
              <a:rPr lang="en-AU" smtClean="0"/>
              <a:t>12/10/2021</a:t>
            </a:fld>
            <a:endParaRPr lang="en-AU"/>
          </a:p>
        </p:txBody>
      </p:sp>
      <p:sp>
        <p:nvSpPr>
          <p:cNvPr id="5" name="Footer Placeholder 4">
            <a:extLst>
              <a:ext uri="{FF2B5EF4-FFF2-40B4-BE49-F238E27FC236}">
                <a16:creationId xmlns:a16="http://schemas.microsoft.com/office/drawing/2014/main" id="{E2DF0358-264B-4A54-9DF6-75372BB820A4}"/>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11C3BB8A-F3CD-4943-86E6-C32C7EC1139F}"/>
              </a:ext>
            </a:extLst>
          </p:cNvPr>
          <p:cNvSpPr>
            <a:spLocks noGrp="1"/>
          </p:cNvSpPr>
          <p:nvPr>
            <p:ph type="sldNum" sz="quarter" idx="12"/>
          </p:nvPr>
        </p:nvSpPr>
        <p:spPr/>
        <p:txBody>
          <a:bodyPr/>
          <a:lstStyle/>
          <a:p>
            <a:fld id="{9965E237-5E35-4C8B-96F2-B2967F243BDA}" type="slidenum">
              <a:rPr lang="en-AU" smtClean="0"/>
              <a:t>‹#›</a:t>
            </a:fld>
            <a:endParaRPr lang="en-AU"/>
          </a:p>
        </p:txBody>
      </p:sp>
    </p:spTree>
    <p:extLst>
      <p:ext uri="{BB962C8B-B14F-4D97-AF65-F5344CB8AC3E}">
        <p14:creationId xmlns:p14="http://schemas.microsoft.com/office/powerpoint/2010/main" val="18032590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F2CF8F-B586-4B74-8694-979A91ED8A8E}"/>
              </a:ext>
            </a:extLst>
          </p:cNvPr>
          <p:cNvSpPr>
            <a:spLocks noGrp="1"/>
          </p:cNvSpPr>
          <p:nvPr>
            <p:ph type="title"/>
          </p:nvPr>
        </p:nvSpPr>
        <p:spPr/>
        <p:txBody>
          <a:bodyPr/>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25FDDCF0-AB3B-407F-8BCE-A85647A1B24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AEB5C87F-3C97-49F2-A526-26CE76370A14}"/>
              </a:ext>
            </a:extLst>
          </p:cNvPr>
          <p:cNvSpPr>
            <a:spLocks noGrp="1"/>
          </p:cNvSpPr>
          <p:nvPr>
            <p:ph type="dt" sz="half" idx="10"/>
          </p:nvPr>
        </p:nvSpPr>
        <p:spPr/>
        <p:txBody>
          <a:bodyPr/>
          <a:lstStyle/>
          <a:p>
            <a:fld id="{18C5F162-27EC-4791-8EFF-01F44133017E}" type="datetimeFigureOut">
              <a:rPr lang="en-AU" smtClean="0"/>
              <a:t>12/10/2021</a:t>
            </a:fld>
            <a:endParaRPr lang="en-AU"/>
          </a:p>
        </p:txBody>
      </p:sp>
      <p:sp>
        <p:nvSpPr>
          <p:cNvPr id="5" name="Footer Placeholder 4">
            <a:extLst>
              <a:ext uri="{FF2B5EF4-FFF2-40B4-BE49-F238E27FC236}">
                <a16:creationId xmlns:a16="http://schemas.microsoft.com/office/drawing/2014/main" id="{F1BE68A9-40A5-43E1-B2A2-92EFB034734E}"/>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1CA76399-C1D5-4F6C-8A97-F81DEF887F2B}"/>
              </a:ext>
            </a:extLst>
          </p:cNvPr>
          <p:cNvSpPr>
            <a:spLocks noGrp="1"/>
          </p:cNvSpPr>
          <p:nvPr>
            <p:ph type="sldNum" sz="quarter" idx="12"/>
          </p:nvPr>
        </p:nvSpPr>
        <p:spPr/>
        <p:txBody>
          <a:bodyPr/>
          <a:lstStyle/>
          <a:p>
            <a:fld id="{9965E237-5E35-4C8B-96F2-B2967F243BDA}" type="slidenum">
              <a:rPr lang="en-AU" smtClean="0"/>
              <a:t>‹#›</a:t>
            </a:fld>
            <a:endParaRPr lang="en-AU"/>
          </a:p>
        </p:txBody>
      </p:sp>
    </p:spTree>
    <p:extLst>
      <p:ext uri="{BB962C8B-B14F-4D97-AF65-F5344CB8AC3E}">
        <p14:creationId xmlns:p14="http://schemas.microsoft.com/office/powerpoint/2010/main" val="40284127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EA7E94B-8DD6-4BE2-B955-5708D36610C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B5EEE36A-AF57-47AB-A0B5-8C65C4C58B8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AE2005D1-D94B-48C5-89E5-5F4E09A8C141}"/>
              </a:ext>
            </a:extLst>
          </p:cNvPr>
          <p:cNvSpPr>
            <a:spLocks noGrp="1"/>
          </p:cNvSpPr>
          <p:nvPr>
            <p:ph type="dt" sz="half" idx="10"/>
          </p:nvPr>
        </p:nvSpPr>
        <p:spPr/>
        <p:txBody>
          <a:bodyPr/>
          <a:lstStyle/>
          <a:p>
            <a:fld id="{18C5F162-27EC-4791-8EFF-01F44133017E}" type="datetimeFigureOut">
              <a:rPr lang="en-AU" smtClean="0"/>
              <a:t>12/10/2021</a:t>
            </a:fld>
            <a:endParaRPr lang="en-AU"/>
          </a:p>
        </p:txBody>
      </p:sp>
      <p:sp>
        <p:nvSpPr>
          <p:cNvPr id="5" name="Footer Placeholder 4">
            <a:extLst>
              <a:ext uri="{FF2B5EF4-FFF2-40B4-BE49-F238E27FC236}">
                <a16:creationId xmlns:a16="http://schemas.microsoft.com/office/drawing/2014/main" id="{809A65F0-7AB8-4875-A808-552C282BD06A}"/>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C448C031-EB89-4579-97A3-9C00E177383A}"/>
              </a:ext>
            </a:extLst>
          </p:cNvPr>
          <p:cNvSpPr>
            <a:spLocks noGrp="1"/>
          </p:cNvSpPr>
          <p:nvPr>
            <p:ph type="sldNum" sz="quarter" idx="12"/>
          </p:nvPr>
        </p:nvSpPr>
        <p:spPr/>
        <p:txBody>
          <a:bodyPr/>
          <a:lstStyle/>
          <a:p>
            <a:fld id="{9965E237-5E35-4C8B-96F2-B2967F243BDA}" type="slidenum">
              <a:rPr lang="en-AU" smtClean="0"/>
              <a:t>‹#›</a:t>
            </a:fld>
            <a:endParaRPr lang="en-AU"/>
          </a:p>
        </p:txBody>
      </p:sp>
    </p:spTree>
    <p:extLst>
      <p:ext uri="{BB962C8B-B14F-4D97-AF65-F5344CB8AC3E}">
        <p14:creationId xmlns:p14="http://schemas.microsoft.com/office/powerpoint/2010/main" val="24676002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0AF41-88C0-4DA6-8BDB-3AB2630A887D}"/>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D51AE9D4-A451-461D-8279-B67570C7022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112DA8F1-E315-483F-B5FD-B7BC1A3404F3}"/>
              </a:ext>
            </a:extLst>
          </p:cNvPr>
          <p:cNvSpPr>
            <a:spLocks noGrp="1"/>
          </p:cNvSpPr>
          <p:nvPr>
            <p:ph type="dt" sz="half" idx="10"/>
          </p:nvPr>
        </p:nvSpPr>
        <p:spPr/>
        <p:txBody>
          <a:bodyPr/>
          <a:lstStyle/>
          <a:p>
            <a:fld id="{18C5F162-27EC-4791-8EFF-01F44133017E}" type="datetimeFigureOut">
              <a:rPr lang="en-AU" smtClean="0"/>
              <a:t>12/10/2021</a:t>
            </a:fld>
            <a:endParaRPr lang="en-AU"/>
          </a:p>
        </p:txBody>
      </p:sp>
      <p:sp>
        <p:nvSpPr>
          <p:cNvPr id="5" name="Footer Placeholder 4">
            <a:extLst>
              <a:ext uri="{FF2B5EF4-FFF2-40B4-BE49-F238E27FC236}">
                <a16:creationId xmlns:a16="http://schemas.microsoft.com/office/drawing/2014/main" id="{1F264400-59B1-4CB5-A1ED-632EC40DBB00}"/>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D78E8933-8F60-4CBE-BE54-0C9F4E11A90B}"/>
              </a:ext>
            </a:extLst>
          </p:cNvPr>
          <p:cNvSpPr>
            <a:spLocks noGrp="1"/>
          </p:cNvSpPr>
          <p:nvPr>
            <p:ph type="sldNum" sz="quarter" idx="12"/>
          </p:nvPr>
        </p:nvSpPr>
        <p:spPr/>
        <p:txBody>
          <a:bodyPr/>
          <a:lstStyle/>
          <a:p>
            <a:fld id="{9965E237-5E35-4C8B-96F2-B2967F243BDA}" type="slidenum">
              <a:rPr lang="en-AU" smtClean="0"/>
              <a:t>‹#›</a:t>
            </a:fld>
            <a:endParaRPr lang="en-AU"/>
          </a:p>
        </p:txBody>
      </p:sp>
    </p:spTree>
    <p:extLst>
      <p:ext uri="{BB962C8B-B14F-4D97-AF65-F5344CB8AC3E}">
        <p14:creationId xmlns:p14="http://schemas.microsoft.com/office/powerpoint/2010/main" val="6934281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58CE3-EE36-4E17-BBD8-E34A2B4F6B1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U"/>
          </a:p>
        </p:txBody>
      </p:sp>
      <p:sp>
        <p:nvSpPr>
          <p:cNvPr id="3" name="Text Placeholder 2">
            <a:extLst>
              <a:ext uri="{FF2B5EF4-FFF2-40B4-BE49-F238E27FC236}">
                <a16:creationId xmlns:a16="http://schemas.microsoft.com/office/drawing/2014/main" id="{B0C113AE-2FA5-420A-982E-49CEA187333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712E5FB-C761-4BFE-B6D9-3B91280E9A0F}"/>
              </a:ext>
            </a:extLst>
          </p:cNvPr>
          <p:cNvSpPr>
            <a:spLocks noGrp="1"/>
          </p:cNvSpPr>
          <p:nvPr>
            <p:ph type="dt" sz="half" idx="10"/>
          </p:nvPr>
        </p:nvSpPr>
        <p:spPr/>
        <p:txBody>
          <a:bodyPr/>
          <a:lstStyle/>
          <a:p>
            <a:fld id="{18C5F162-27EC-4791-8EFF-01F44133017E}" type="datetimeFigureOut">
              <a:rPr lang="en-AU" smtClean="0"/>
              <a:t>12/10/2021</a:t>
            </a:fld>
            <a:endParaRPr lang="en-AU"/>
          </a:p>
        </p:txBody>
      </p:sp>
      <p:sp>
        <p:nvSpPr>
          <p:cNvPr id="5" name="Footer Placeholder 4">
            <a:extLst>
              <a:ext uri="{FF2B5EF4-FFF2-40B4-BE49-F238E27FC236}">
                <a16:creationId xmlns:a16="http://schemas.microsoft.com/office/drawing/2014/main" id="{D9002D36-9281-4D47-8C5D-1C23ADC0A323}"/>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79723C78-ADBD-4844-B3DC-88742975D026}"/>
              </a:ext>
            </a:extLst>
          </p:cNvPr>
          <p:cNvSpPr>
            <a:spLocks noGrp="1"/>
          </p:cNvSpPr>
          <p:nvPr>
            <p:ph type="sldNum" sz="quarter" idx="12"/>
          </p:nvPr>
        </p:nvSpPr>
        <p:spPr/>
        <p:txBody>
          <a:bodyPr/>
          <a:lstStyle/>
          <a:p>
            <a:fld id="{9965E237-5E35-4C8B-96F2-B2967F243BDA}" type="slidenum">
              <a:rPr lang="en-AU" smtClean="0"/>
              <a:t>‹#›</a:t>
            </a:fld>
            <a:endParaRPr lang="en-AU"/>
          </a:p>
        </p:txBody>
      </p:sp>
    </p:spTree>
    <p:extLst>
      <p:ext uri="{BB962C8B-B14F-4D97-AF65-F5344CB8AC3E}">
        <p14:creationId xmlns:p14="http://schemas.microsoft.com/office/powerpoint/2010/main" val="3300174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F038B8-2ECC-4BA4-A23F-F5B29A18C9C9}"/>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F0B83A7D-E72C-4D5E-AE80-7BFC8EE6A02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a:extLst>
              <a:ext uri="{FF2B5EF4-FFF2-40B4-BE49-F238E27FC236}">
                <a16:creationId xmlns:a16="http://schemas.microsoft.com/office/drawing/2014/main" id="{33E367AE-E84F-48AC-86FF-E6EE69C3EC7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a:extLst>
              <a:ext uri="{FF2B5EF4-FFF2-40B4-BE49-F238E27FC236}">
                <a16:creationId xmlns:a16="http://schemas.microsoft.com/office/drawing/2014/main" id="{204A9E55-8B01-43E7-B103-90ED607AA764}"/>
              </a:ext>
            </a:extLst>
          </p:cNvPr>
          <p:cNvSpPr>
            <a:spLocks noGrp="1"/>
          </p:cNvSpPr>
          <p:nvPr>
            <p:ph type="dt" sz="half" idx="10"/>
          </p:nvPr>
        </p:nvSpPr>
        <p:spPr/>
        <p:txBody>
          <a:bodyPr/>
          <a:lstStyle/>
          <a:p>
            <a:fld id="{18C5F162-27EC-4791-8EFF-01F44133017E}" type="datetimeFigureOut">
              <a:rPr lang="en-AU" smtClean="0"/>
              <a:t>12/10/2021</a:t>
            </a:fld>
            <a:endParaRPr lang="en-AU"/>
          </a:p>
        </p:txBody>
      </p:sp>
      <p:sp>
        <p:nvSpPr>
          <p:cNvPr id="6" name="Footer Placeholder 5">
            <a:extLst>
              <a:ext uri="{FF2B5EF4-FFF2-40B4-BE49-F238E27FC236}">
                <a16:creationId xmlns:a16="http://schemas.microsoft.com/office/drawing/2014/main" id="{5C22A06A-7D46-4422-8933-B7C0E53285BC}"/>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3CBFEBBB-7F3F-4FAF-B2F5-B618ED3F2B3D}"/>
              </a:ext>
            </a:extLst>
          </p:cNvPr>
          <p:cNvSpPr>
            <a:spLocks noGrp="1"/>
          </p:cNvSpPr>
          <p:nvPr>
            <p:ph type="sldNum" sz="quarter" idx="12"/>
          </p:nvPr>
        </p:nvSpPr>
        <p:spPr/>
        <p:txBody>
          <a:bodyPr/>
          <a:lstStyle/>
          <a:p>
            <a:fld id="{9965E237-5E35-4C8B-96F2-B2967F243BDA}" type="slidenum">
              <a:rPr lang="en-AU" smtClean="0"/>
              <a:t>‹#›</a:t>
            </a:fld>
            <a:endParaRPr lang="en-AU"/>
          </a:p>
        </p:txBody>
      </p:sp>
    </p:spTree>
    <p:extLst>
      <p:ext uri="{BB962C8B-B14F-4D97-AF65-F5344CB8AC3E}">
        <p14:creationId xmlns:p14="http://schemas.microsoft.com/office/powerpoint/2010/main" val="30936543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8D67CB-DCD6-4EA7-83C9-F5CC6CF22903}"/>
              </a:ext>
            </a:extLst>
          </p:cNvPr>
          <p:cNvSpPr>
            <a:spLocks noGrp="1"/>
          </p:cNvSpPr>
          <p:nvPr>
            <p:ph type="title"/>
          </p:nvPr>
        </p:nvSpPr>
        <p:spPr>
          <a:xfrm>
            <a:off x="839788" y="365125"/>
            <a:ext cx="10515600" cy="1325563"/>
          </a:xfrm>
        </p:spPr>
        <p:txBody>
          <a:bodyPr/>
          <a:lstStyle/>
          <a:p>
            <a:r>
              <a:rPr lang="en-US"/>
              <a:t>Click to edit Master title style</a:t>
            </a:r>
            <a:endParaRPr lang="en-AU"/>
          </a:p>
        </p:txBody>
      </p:sp>
      <p:sp>
        <p:nvSpPr>
          <p:cNvPr id="3" name="Text Placeholder 2">
            <a:extLst>
              <a:ext uri="{FF2B5EF4-FFF2-40B4-BE49-F238E27FC236}">
                <a16:creationId xmlns:a16="http://schemas.microsoft.com/office/drawing/2014/main" id="{35C99550-0EFB-42A5-B7A8-8D59487DA6B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6CD1E9C-ABC1-4407-9A6E-35AEC89A2C4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a:extLst>
              <a:ext uri="{FF2B5EF4-FFF2-40B4-BE49-F238E27FC236}">
                <a16:creationId xmlns:a16="http://schemas.microsoft.com/office/drawing/2014/main" id="{7A6C7994-912C-46E6-A978-033CFB331AF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BFFA84-6570-4329-9A50-7D6B06D3152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a:extLst>
              <a:ext uri="{FF2B5EF4-FFF2-40B4-BE49-F238E27FC236}">
                <a16:creationId xmlns:a16="http://schemas.microsoft.com/office/drawing/2014/main" id="{1A3FB18B-264B-465A-9749-CAD6B779F127}"/>
              </a:ext>
            </a:extLst>
          </p:cNvPr>
          <p:cNvSpPr>
            <a:spLocks noGrp="1"/>
          </p:cNvSpPr>
          <p:nvPr>
            <p:ph type="dt" sz="half" idx="10"/>
          </p:nvPr>
        </p:nvSpPr>
        <p:spPr/>
        <p:txBody>
          <a:bodyPr/>
          <a:lstStyle/>
          <a:p>
            <a:fld id="{18C5F162-27EC-4791-8EFF-01F44133017E}" type="datetimeFigureOut">
              <a:rPr lang="en-AU" smtClean="0"/>
              <a:t>12/10/2021</a:t>
            </a:fld>
            <a:endParaRPr lang="en-AU"/>
          </a:p>
        </p:txBody>
      </p:sp>
      <p:sp>
        <p:nvSpPr>
          <p:cNvPr id="8" name="Footer Placeholder 7">
            <a:extLst>
              <a:ext uri="{FF2B5EF4-FFF2-40B4-BE49-F238E27FC236}">
                <a16:creationId xmlns:a16="http://schemas.microsoft.com/office/drawing/2014/main" id="{879872AB-4EA1-4AEF-A5E3-B409EEBE7CA0}"/>
              </a:ext>
            </a:extLst>
          </p:cNvPr>
          <p:cNvSpPr>
            <a:spLocks noGrp="1"/>
          </p:cNvSpPr>
          <p:nvPr>
            <p:ph type="ftr" sz="quarter" idx="11"/>
          </p:nvPr>
        </p:nvSpPr>
        <p:spPr/>
        <p:txBody>
          <a:bodyPr/>
          <a:lstStyle/>
          <a:p>
            <a:endParaRPr lang="en-AU"/>
          </a:p>
        </p:txBody>
      </p:sp>
      <p:sp>
        <p:nvSpPr>
          <p:cNvPr id="9" name="Slide Number Placeholder 8">
            <a:extLst>
              <a:ext uri="{FF2B5EF4-FFF2-40B4-BE49-F238E27FC236}">
                <a16:creationId xmlns:a16="http://schemas.microsoft.com/office/drawing/2014/main" id="{B40AB1B0-B74C-41AA-979B-96918070B5E8}"/>
              </a:ext>
            </a:extLst>
          </p:cNvPr>
          <p:cNvSpPr>
            <a:spLocks noGrp="1"/>
          </p:cNvSpPr>
          <p:nvPr>
            <p:ph type="sldNum" sz="quarter" idx="12"/>
          </p:nvPr>
        </p:nvSpPr>
        <p:spPr/>
        <p:txBody>
          <a:bodyPr/>
          <a:lstStyle/>
          <a:p>
            <a:fld id="{9965E237-5E35-4C8B-96F2-B2967F243BDA}" type="slidenum">
              <a:rPr lang="en-AU" smtClean="0"/>
              <a:t>‹#›</a:t>
            </a:fld>
            <a:endParaRPr lang="en-AU"/>
          </a:p>
        </p:txBody>
      </p:sp>
    </p:spTree>
    <p:extLst>
      <p:ext uri="{BB962C8B-B14F-4D97-AF65-F5344CB8AC3E}">
        <p14:creationId xmlns:p14="http://schemas.microsoft.com/office/powerpoint/2010/main" val="4731118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569F0C-15CC-495F-BFA4-BD4C91B351C0}"/>
              </a:ext>
            </a:extLst>
          </p:cNvPr>
          <p:cNvSpPr>
            <a:spLocks noGrp="1"/>
          </p:cNvSpPr>
          <p:nvPr>
            <p:ph type="title"/>
          </p:nvPr>
        </p:nvSpPr>
        <p:spPr/>
        <p:txBody>
          <a:bodyPr/>
          <a:lstStyle/>
          <a:p>
            <a:r>
              <a:rPr lang="en-US"/>
              <a:t>Click to edit Master title style</a:t>
            </a:r>
            <a:endParaRPr lang="en-AU"/>
          </a:p>
        </p:txBody>
      </p:sp>
      <p:sp>
        <p:nvSpPr>
          <p:cNvPr id="3" name="Date Placeholder 2">
            <a:extLst>
              <a:ext uri="{FF2B5EF4-FFF2-40B4-BE49-F238E27FC236}">
                <a16:creationId xmlns:a16="http://schemas.microsoft.com/office/drawing/2014/main" id="{E7F799CD-D0CB-452E-BE09-E7E91AC53887}"/>
              </a:ext>
            </a:extLst>
          </p:cNvPr>
          <p:cNvSpPr>
            <a:spLocks noGrp="1"/>
          </p:cNvSpPr>
          <p:nvPr>
            <p:ph type="dt" sz="half" idx="10"/>
          </p:nvPr>
        </p:nvSpPr>
        <p:spPr/>
        <p:txBody>
          <a:bodyPr/>
          <a:lstStyle/>
          <a:p>
            <a:fld id="{18C5F162-27EC-4791-8EFF-01F44133017E}" type="datetimeFigureOut">
              <a:rPr lang="en-AU" smtClean="0"/>
              <a:t>12/10/2021</a:t>
            </a:fld>
            <a:endParaRPr lang="en-AU"/>
          </a:p>
        </p:txBody>
      </p:sp>
      <p:sp>
        <p:nvSpPr>
          <p:cNvPr id="4" name="Footer Placeholder 3">
            <a:extLst>
              <a:ext uri="{FF2B5EF4-FFF2-40B4-BE49-F238E27FC236}">
                <a16:creationId xmlns:a16="http://schemas.microsoft.com/office/drawing/2014/main" id="{F33383CB-1B0D-4C2E-89DD-46C47BE69E80}"/>
              </a:ext>
            </a:extLst>
          </p:cNvPr>
          <p:cNvSpPr>
            <a:spLocks noGrp="1"/>
          </p:cNvSpPr>
          <p:nvPr>
            <p:ph type="ftr" sz="quarter" idx="11"/>
          </p:nvPr>
        </p:nvSpPr>
        <p:spPr/>
        <p:txBody>
          <a:bodyPr/>
          <a:lstStyle/>
          <a:p>
            <a:endParaRPr lang="en-AU"/>
          </a:p>
        </p:txBody>
      </p:sp>
      <p:sp>
        <p:nvSpPr>
          <p:cNvPr id="5" name="Slide Number Placeholder 4">
            <a:extLst>
              <a:ext uri="{FF2B5EF4-FFF2-40B4-BE49-F238E27FC236}">
                <a16:creationId xmlns:a16="http://schemas.microsoft.com/office/drawing/2014/main" id="{F41DA938-1A15-44E0-B672-9E79D83A5480}"/>
              </a:ext>
            </a:extLst>
          </p:cNvPr>
          <p:cNvSpPr>
            <a:spLocks noGrp="1"/>
          </p:cNvSpPr>
          <p:nvPr>
            <p:ph type="sldNum" sz="quarter" idx="12"/>
          </p:nvPr>
        </p:nvSpPr>
        <p:spPr/>
        <p:txBody>
          <a:bodyPr/>
          <a:lstStyle/>
          <a:p>
            <a:fld id="{9965E237-5E35-4C8B-96F2-B2967F243BDA}" type="slidenum">
              <a:rPr lang="en-AU" smtClean="0"/>
              <a:t>‹#›</a:t>
            </a:fld>
            <a:endParaRPr lang="en-AU"/>
          </a:p>
        </p:txBody>
      </p:sp>
    </p:spTree>
    <p:extLst>
      <p:ext uri="{BB962C8B-B14F-4D97-AF65-F5344CB8AC3E}">
        <p14:creationId xmlns:p14="http://schemas.microsoft.com/office/powerpoint/2010/main" val="5464681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9743366-3115-4D53-B410-40BB65FFFB30}"/>
              </a:ext>
            </a:extLst>
          </p:cNvPr>
          <p:cNvSpPr>
            <a:spLocks noGrp="1"/>
          </p:cNvSpPr>
          <p:nvPr>
            <p:ph type="dt" sz="half" idx="10"/>
          </p:nvPr>
        </p:nvSpPr>
        <p:spPr/>
        <p:txBody>
          <a:bodyPr/>
          <a:lstStyle/>
          <a:p>
            <a:fld id="{18C5F162-27EC-4791-8EFF-01F44133017E}" type="datetimeFigureOut">
              <a:rPr lang="en-AU" smtClean="0"/>
              <a:t>12/10/2021</a:t>
            </a:fld>
            <a:endParaRPr lang="en-AU"/>
          </a:p>
        </p:txBody>
      </p:sp>
      <p:sp>
        <p:nvSpPr>
          <p:cNvPr id="3" name="Footer Placeholder 2">
            <a:extLst>
              <a:ext uri="{FF2B5EF4-FFF2-40B4-BE49-F238E27FC236}">
                <a16:creationId xmlns:a16="http://schemas.microsoft.com/office/drawing/2014/main" id="{5012DFBF-CA57-4835-A4C9-531F0DAA2987}"/>
              </a:ext>
            </a:extLst>
          </p:cNvPr>
          <p:cNvSpPr>
            <a:spLocks noGrp="1"/>
          </p:cNvSpPr>
          <p:nvPr>
            <p:ph type="ftr" sz="quarter" idx="11"/>
          </p:nvPr>
        </p:nvSpPr>
        <p:spPr/>
        <p:txBody>
          <a:bodyPr/>
          <a:lstStyle/>
          <a:p>
            <a:endParaRPr lang="en-AU"/>
          </a:p>
        </p:txBody>
      </p:sp>
      <p:sp>
        <p:nvSpPr>
          <p:cNvPr id="4" name="Slide Number Placeholder 3">
            <a:extLst>
              <a:ext uri="{FF2B5EF4-FFF2-40B4-BE49-F238E27FC236}">
                <a16:creationId xmlns:a16="http://schemas.microsoft.com/office/drawing/2014/main" id="{CA4AE345-D0B5-4EC2-BD34-9B0D45730D24}"/>
              </a:ext>
            </a:extLst>
          </p:cNvPr>
          <p:cNvSpPr>
            <a:spLocks noGrp="1"/>
          </p:cNvSpPr>
          <p:nvPr>
            <p:ph type="sldNum" sz="quarter" idx="12"/>
          </p:nvPr>
        </p:nvSpPr>
        <p:spPr/>
        <p:txBody>
          <a:bodyPr/>
          <a:lstStyle/>
          <a:p>
            <a:fld id="{9965E237-5E35-4C8B-96F2-B2967F243BDA}" type="slidenum">
              <a:rPr lang="en-AU" smtClean="0"/>
              <a:t>‹#›</a:t>
            </a:fld>
            <a:endParaRPr lang="en-AU"/>
          </a:p>
        </p:txBody>
      </p:sp>
    </p:spTree>
    <p:extLst>
      <p:ext uri="{BB962C8B-B14F-4D97-AF65-F5344CB8AC3E}">
        <p14:creationId xmlns:p14="http://schemas.microsoft.com/office/powerpoint/2010/main" val="4565740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7474E7-271B-41BE-89F0-0C6785926FC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Content Placeholder 2">
            <a:extLst>
              <a:ext uri="{FF2B5EF4-FFF2-40B4-BE49-F238E27FC236}">
                <a16:creationId xmlns:a16="http://schemas.microsoft.com/office/drawing/2014/main" id="{A24B9526-E13A-442B-A5F9-2B2552B8654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a:extLst>
              <a:ext uri="{FF2B5EF4-FFF2-40B4-BE49-F238E27FC236}">
                <a16:creationId xmlns:a16="http://schemas.microsoft.com/office/drawing/2014/main" id="{8D9B3EBE-BF84-4054-BA02-989113EB753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30EB7D6-EBAA-43B3-A1EB-43E74B9AAA1F}"/>
              </a:ext>
            </a:extLst>
          </p:cNvPr>
          <p:cNvSpPr>
            <a:spLocks noGrp="1"/>
          </p:cNvSpPr>
          <p:nvPr>
            <p:ph type="dt" sz="half" idx="10"/>
          </p:nvPr>
        </p:nvSpPr>
        <p:spPr/>
        <p:txBody>
          <a:bodyPr/>
          <a:lstStyle/>
          <a:p>
            <a:fld id="{18C5F162-27EC-4791-8EFF-01F44133017E}" type="datetimeFigureOut">
              <a:rPr lang="en-AU" smtClean="0"/>
              <a:t>12/10/2021</a:t>
            </a:fld>
            <a:endParaRPr lang="en-AU"/>
          </a:p>
        </p:txBody>
      </p:sp>
      <p:sp>
        <p:nvSpPr>
          <p:cNvPr id="6" name="Footer Placeholder 5">
            <a:extLst>
              <a:ext uri="{FF2B5EF4-FFF2-40B4-BE49-F238E27FC236}">
                <a16:creationId xmlns:a16="http://schemas.microsoft.com/office/drawing/2014/main" id="{271EAD79-475D-4BBB-809E-133FD5073277}"/>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C3C693AA-83E8-4354-878B-929B56C2F1B1}"/>
              </a:ext>
            </a:extLst>
          </p:cNvPr>
          <p:cNvSpPr>
            <a:spLocks noGrp="1"/>
          </p:cNvSpPr>
          <p:nvPr>
            <p:ph type="sldNum" sz="quarter" idx="12"/>
          </p:nvPr>
        </p:nvSpPr>
        <p:spPr/>
        <p:txBody>
          <a:bodyPr/>
          <a:lstStyle/>
          <a:p>
            <a:fld id="{9965E237-5E35-4C8B-96F2-B2967F243BDA}" type="slidenum">
              <a:rPr lang="en-AU" smtClean="0"/>
              <a:t>‹#›</a:t>
            </a:fld>
            <a:endParaRPr lang="en-AU"/>
          </a:p>
        </p:txBody>
      </p:sp>
    </p:spTree>
    <p:extLst>
      <p:ext uri="{BB962C8B-B14F-4D97-AF65-F5344CB8AC3E}">
        <p14:creationId xmlns:p14="http://schemas.microsoft.com/office/powerpoint/2010/main" val="41136795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3180CD-B7DF-4269-8DEF-244B89204E3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Picture Placeholder 2">
            <a:extLst>
              <a:ext uri="{FF2B5EF4-FFF2-40B4-BE49-F238E27FC236}">
                <a16:creationId xmlns:a16="http://schemas.microsoft.com/office/drawing/2014/main" id="{7FFB9043-A555-41D8-8202-C70793F91A0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a:extLst>
              <a:ext uri="{FF2B5EF4-FFF2-40B4-BE49-F238E27FC236}">
                <a16:creationId xmlns:a16="http://schemas.microsoft.com/office/drawing/2014/main" id="{65C8891B-4405-417C-B5A9-EA2E4BEC5DA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E66A595-ACFD-429F-82E3-CF0327A52E31}"/>
              </a:ext>
            </a:extLst>
          </p:cNvPr>
          <p:cNvSpPr>
            <a:spLocks noGrp="1"/>
          </p:cNvSpPr>
          <p:nvPr>
            <p:ph type="dt" sz="half" idx="10"/>
          </p:nvPr>
        </p:nvSpPr>
        <p:spPr/>
        <p:txBody>
          <a:bodyPr/>
          <a:lstStyle/>
          <a:p>
            <a:fld id="{18C5F162-27EC-4791-8EFF-01F44133017E}" type="datetimeFigureOut">
              <a:rPr lang="en-AU" smtClean="0"/>
              <a:t>12/10/2021</a:t>
            </a:fld>
            <a:endParaRPr lang="en-AU"/>
          </a:p>
        </p:txBody>
      </p:sp>
      <p:sp>
        <p:nvSpPr>
          <p:cNvPr id="6" name="Footer Placeholder 5">
            <a:extLst>
              <a:ext uri="{FF2B5EF4-FFF2-40B4-BE49-F238E27FC236}">
                <a16:creationId xmlns:a16="http://schemas.microsoft.com/office/drawing/2014/main" id="{5AB2FFB4-9E8D-4F53-A892-D2A875466A6D}"/>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7A6D1347-266D-43A3-B1E8-0E65F69BECAB}"/>
              </a:ext>
            </a:extLst>
          </p:cNvPr>
          <p:cNvSpPr>
            <a:spLocks noGrp="1"/>
          </p:cNvSpPr>
          <p:nvPr>
            <p:ph type="sldNum" sz="quarter" idx="12"/>
          </p:nvPr>
        </p:nvSpPr>
        <p:spPr/>
        <p:txBody>
          <a:bodyPr/>
          <a:lstStyle/>
          <a:p>
            <a:fld id="{9965E237-5E35-4C8B-96F2-B2967F243BDA}" type="slidenum">
              <a:rPr lang="en-AU" smtClean="0"/>
              <a:t>‹#›</a:t>
            </a:fld>
            <a:endParaRPr lang="en-AU"/>
          </a:p>
        </p:txBody>
      </p:sp>
    </p:spTree>
    <p:extLst>
      <p:ext uri="{BB962C8B-B14F-4D97-AF65-F5344CB8AC3E}">
        <p14:creationId xmlns:p14="http://schemas.microsoft.com/office/powerpoint/2010/main" val="12683339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4658401-FFF4-4BA1-8A3D-EE0337E9B62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a:extLst>
              <a:ext uri="{FF2B5EF4-FFF2-40B4-BE49-F238E27FC236}">
                <a16:creationId xmlns:a16="http://schemas.microsoft.com/office/drawing/2014/main" id="{613E5535-7541-459C-B4BA-18D641E8E4C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119ECF5D-8839-4DB0-8C64-81805F189CA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8C5F162-27EC-4791-8EFF-01F44133017E}" type="datetimeFigureOut">
              <a:rPr lang="en-AU" smtClean="0"/>
              <a:t>12/10/2021</a:t>
            </a:fld>
            <a:endParaRPr lang="en-AU"/>
          </a:p>
        </p:txBody>
      </p:sp>
      <p:sp>
        <p:nvSpPr>
          <p:cNvPr id="5" name="Footer Placeholder 4">
            <a:extLst>
              <a:ext uri="{FF2B5EF4-FFF2-40B4-BE49-F238E27FC236}">
                <a16:creationId xmlns:a16="http://schemas.microsoft.com/office/drawing/2014/main" id="{18E0843D-9FCA-446D-BFF2-908331610FC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p>
        </p:txBody>
      </p:sp>
      <p:sp>
        <p:nvSpPr>
          <p:cNvPr id="6" name="Slide Number Placeholder 5">
            <a:extLst>
              <a:ext uri="{FF2B5EF4-FFF2-40B4-BE49-F238E27FC236}">
                <a16:creationId xmlns:a16="http://schemas.microsoft.com/office/drawing/2014/main" id="{5E7CACA4-405F-4ADB-B317-F388D29A818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965E237-5E35-4C8B-96F2-B2967F243BDA}" type="slidenum">
              <a:rPr lang="en-AU" smtClean="0"/>
              <a:t>‹#›</a:t>
            </a:fld>
            <a:endParaRPr lang="en-AU"/>
          </a:p>
        </p:txBody>
      </p:sp>
    </p:spTree>
    <p:extLst>
      <p:ext uri="{BB962C8B-B14F-4D97-AF65-F5344CB8AC3E}">
        <p14:creationId xmlns:p14="http://schemas.microsoft.com/office/powerpoint/2010/main" val="48039899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comments" Target="../comments/comment1.xml"/><Relationship Id="rId5" Type="http://schemas.openxmlformats.org/officeDocument/2006/relationships/image" Target="../media/image3.pn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comments" Target="../comments/comment10.xml"/><Relationship Id="rId5" Type="http://schemas.openxmlformats.org/officeDocument/2006/relationships/image" Target="../media/image21.emf"/><Relationship Id="rId4" Type="http://schemas.openxmlformats.org/officeDocument/2006/relationships/package" Target="../embeddings/Microsoft_Excel_Worksheet.xlsx"/></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comments" Target="../comments/comment11.xml"/></Relationships>
</file>

<file path=ppt/slides/_rels/slide12.xml.rels><?xml version="1.0" encoding="UTF-8" standalone="yes"?>
<Relationships xmlns="http://schemas.openxmlformats.org/package/2006/relationships"><Relationship Id="rId2" Type="http://schemas.openxmlformats.org/officeDocument/2006/relationships/comments" Target="../comments/comment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image" Target="../media/image26.png"/><Relationship Id="rId5" Type="http://schemas.microsoft.com/office/2007/relationships/hdphoto" Target="../media/hdphoto1.wdp"/><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3.xml"/><Relationship Id="rId1" Type="http://schemas.openxmlformats.org/officeDocument/2006/relationships/slideLayout" Target="../slideLayouts/slideLayout6.xml"/><Relationship Id="rId5" Type="http://schemas.openxmlformats.org/officeDocument/2006/relationships/comments" Target="../comments/comment13.xml"/><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openxmlformats.org/officeDocument/2006/relationships/image" Target="../media/image32.png"/><Relationship Id="rId4" Type="http://schemas.openxmlformats.org/officeDocument/2006/relationships/image" Target="../media/image31.png"/></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6.xml"/><Relationship Id="rId4" Type="http://schemas.openxmlformats.org/officeDocument/2006/relationships/image" Target="../media/image34.png"/></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comments" Target="../comments/comment14.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comments" Target="../comments/comment2.xml"/></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8.xml"/><Relationship Id="rId1" Type="http://schemas.openxmlformats.org/officeDocument/2006/relationships/slideLayout" Target="../slideLayouts/slideLayout6.xml"/><Relationship Id="rId5" Type="http://schemas.openxmlformats.org/officeDocument/2006/relationships/comments" Target="../comments/comment15.xml"/><Relationship Id="rId4" Type="http://schemas.openxmlformats.org/officeDocument/2006/relationships/image" Target="../media/image37.png"/></Relationships>
</file>

<file path=ppt/slides/_rels/slide2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0.xml"/><Relationship Id="rId1" Type="http://schemas.openxmlformats.org/officeDocument/2006/relationships/slideLayout" Target="../slideLayouts/slideLayout6.xml"/><Relationship Id="rId4" Type="http://schemas.openxmlformats.org/officeDocument/2006/relationships/comments" Target="../comments/comment16.xml"/></Relationships>
</file>

<file path=ppt/slides/_rels/slide2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1.xml"/><Relationship Id="rId1" Type="http://schemas.openxmlformats.org/officeDocument/2006/relationships/slideLayout" Target="../slideLayouts/slideLayout6.xml"/><Relationship Id="rId4" Type="http://schemas.openxmlformats.org/officeDocument/2006/relationships/comments" Target="../comments/comment17.xml"/></Relationships>
</file>

<file path=ppt/slides/_rels/slide2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comments" Target="../comments/comment18.xml"/><Relationship Id="rId5" Type="http://schemas.openxmlformats.org/officeDocument/2006/relationships/image" Target="../media/image2.jpeg"/><Relationship Id="rId4" Type="http://schemas.openxmlformats.org/officeDocument/2006/relationships/image" Target="../media/image1.png"/></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6.xml"/><Relationship Id="rId5" Type="http://schemas.openxmlformats.org/officeDocument/2006/relationships/comments" Target="../comments/comment3.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comments" Target="../comments/comment4.xml"/></Relationships>
</file>

<file path=ppt/slides/_rels/slide5.xml.rels><?xml version="1.0" encoding="UTF-8" standalone="yes"?>
<Relationships xmlns="http://schemas.openxmlformats.org/package/2006/relationships"><Relationship Id="rId8" Type="http://schemas.openxmlformats.org/officeDocument/2006/relationships/image" Target="../media/image13.svg"/><Relationship Id="rId13" Type="http://schemas.openxmlformats.org/officeDocument/2006/relationships/comments" Target="../comments/comment5.xml"/><Relationship Id="rId3" Type="http://schemas.openxmlformats.org/officeDocument/2006/relationships/image" Target="../media/image8.png"/><Relationship Id="rId7" Type="http://schemas.openxmlformats.org/officeDocument/2006/relationships/image" Target="../media/image12.png"/><Relationship Id="rId12"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1.png"/><Relationship Id="rId11" Type="http://schemas.openxmlformats.org/officeDocument/2006/relationships/image" Target="../media/image16.svg"/><Relationship Id="rId5" Type="http://schemas.openxmlformats.org/officeDocument/2006/relationships/image" Target="../media/image10.sv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s>
</file>

<file path=ppt/slides/_rels/slide6.xml.rels><?xml version="1.0" encoding="UTF-8" standalone="yes"?>
<Relationships xmlns="http://schemas.openxmlformats.org/package/2006/relationships"><Relationship Id="rId2" Type="http://schemas.openxmlformats.org/officeDocument/2006/relationships/comments" Target="../comments/comment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comments" Target="../comments/comment7.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comments" Target="../comments/comment8.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comments" Target="../comments/commen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2E152B-A1E0-4F0B-83A7-3AE98CB4221A}"/>
              </a:ext>
            </a:extLst>
          </p:cNvPr>
          <p:cNvSpPr>
            <a:spLocks noGrp="1"/>
          </p:cNvSpPr>
          <p:nvPr>
            <p:ph type="ctrTitle"/>
          </p:nvPr>
        </p:nvSpPr>
        <p:spPr>
          <a:xfrm>
            <a:off x="1524000" y="247720"/>
            <a:ext cx="9144000" cy="1196767"/>
          </a:xfrm>
        </p:spPr>
        <p:txBody>
          <a:bodyPr>
            <a:normAutofit/>
          </a:bodyPr>
          <a:lstStyle/>
          <a:p>
            <a:r>
              <a:rPr lang="en-AU" sz="3600" dirty="0">
                <a:latin typeface="+mn-lt"/>
              </a:rPr>
              <a:t>Predicting Tissue-Specific Gene Expression from Blood Using AI</a:t>
            </a:r>
          </a:p>
        </p:txBody>
      </p:sp>
      <p:sp>
        <p:nvSpPr>
          <p:cNvPr id="4" name="TextBox 3">
            <a:extLst>
              <a:ext uri="{FF2B5EF4-FFF2-40B4-BE49-F238E27FC236}">
                <a16:creationId xmlns:a16="http://schemas.microsoft.com/office/drawing/2014/main" id="{574A35D5-2BF1-4628-A827-11AAB4DDC0AA}"/>
              </a:ext>
            </a:extLst>
          </p:cNvPr>
          <p:cNvSpPr txBox="1"/>
          <p:nvPr/>
        </p:nvSpPr>
        <p:spPr>
          <a:xfrm>
            <a:off x="1640850" y="1898156"/>
            <a:ext cx="8910299" cy="4278094"/>
          </a:xfrm>
          <a:prstGeom prst="rect">
            <a:avLst/>
          </a:prstGeom>
          <a:noFill/>
        </p:spPr>
        <p:txBody>
          <a:bodyPr wrap="square" rtlCol="0">
            <a:spAutoFit/>
          </a:bodyPr>
          <a:lstStyle/>
          <a:p>
            <a:pPr algn="ctr" rtl="0" fontAlgn="base"/>
            <a:r>
              <a:rPr lang="en-US" sz="1600" b="0" i="0" dirty="0">
                <a:solidFill>
                  <a:srgbClr val="FF0000"/>
                </a:solidFill>
                <a:effectLst/>
              </a:rPr>
              <a:t>Presented by </a:t>
            </a:r>
          </a:p>
          <a:p>
            <a:pPr algn="ctr" rtl="0" fontAlgn="base"/>
            <a:r>
              <a:rPr lang="en-US" sz="1600" b="0" i="0" dirty="0">
                <a:effectLst/>
              </a:rPr>
              <a:t>Kartika Waluyo, 1000555 </a:t>
            </a:r>
          </a:p>
          <a:p>
            <a:pPr algn="ctr" rtl="0" fontAlgn="base"/>
            <a:r>
              <a:rPr lang="en-US" sz="1600" b="0" i="0" dirty="0" err="1">
                <a:effectLst/>
              </a:rPr>
              <a:t>Vrinda</a:t>
            </a:r>
            <a:r>
              <a:rPr lang="en-US" sz="1600" b="0" i="0" dirty="0">
                <a:effectLst/>
              </a:rPr>
              <a:t> </a:t>
            </a:r>
            <a:r>
              <a:rPr lang="en-US" sz="1600" b="0" i="0" dirty="0" err="1">
                <a:effectLst/>
              </a:rPr>
              <a:t>Rajendar</a:t>
            </a:r>
            <a:r>
              <a:rPr lang="en-US" sz="1600" b="0" i="0" dirty="0">
                <a:effectLst/>
              </a:rPr>
              <a:t> </a:t>
            </a:r>
            <a:r>
              <a:rPr lang="en-US" sz="1600" b="0" i="0" dirty="0" err="1">
                <a:effectLst/>
              </a:rPr>
              <a:t>Rajanahally</a:t>
            </a:r>
            <a:r>
              <a:rPr lang="en-US" sz="1600" b="0" i="0" dirty="0">
                <a:effectLst/>
              </a:rPr>
              <a:t>, 1129446 </a:t>
            </a:r>
          </a:p>
          <a:p>
            <a:pPr algn="ctr" rtl="0" fontAlgn="base"/>
            <a:r>
              <a:rPr lang="en-US" sz="1600" b="0" i="0" dirty="0">
                <a:effectLst/>
              </a:rPr>
              <a:t> </a:t>
            </a:r>
          </a:p>
          <a:p>
            <a:pPr algn="ctr" rtl="0" fontAlgn="base"/>
            <a:r>
              <a:rPr lang="en-US" sz="1600" b="0" i="0" dirty="0">
                <a:solidFill>
                  <a:srgbClr val="FF0000"/>
                </a:solidFill>
                <a:effectLst/>
              </a:rPr>
              <a:t>Supervised by </a:t>
            </a:r>
          </a:p>
          <a:p>
            <a:pPr algn="ctr" rtl="0" fontAlgn="base"/>
            <a:r>
              <a:rPr lang="en-US" sz="1600" b="0" i="0" dirty="0">
                <a:effectLst/>
              </a:rPr>
              <a:t>Roberto Bonelli PhD, CSL Research </a:t>
            </a:r>
          </a:p>
          <a:p>
            <a:pPr algn="ctr" rtl="0" fontAlgn="base"/>
            <a:r>
              <a:rPr lang="en-US" sz="1600" b="0" i="0" dirty="0">
                <a:effectLst/>
              </a:rPr>
              <a:t>Brendan Ansell PhD, WEHI</a:t>
            </a:r>
          </a:p>
          <a:p>
            <a:pPr algn="ctr" rtl="0" fontAlgn="base"/>
            <a:endParaRPr lang="en-US" sz="1600" b="0" i="0" dirty="0">
              <a:effectLst/>
            </a:endParaRPr>
          </a:p>
          <a:p>
            <a:pPr algn="ctr" rtl="0" fontAlgn="base"/>
            <a:r>
              <a:rPr lang="en-US" sz="1600" b="0" i="0" dirty="0">
                <a:effectLst/>
              </a:rPr>
              <a:t>Prof Melanie </a:t>
            </a:r>
            <a:r>
              <a:rPr lang="en-US" sz="1600" b="0" i="0" dirty="0" err="1">
                <a:effectLst/>
              </a:rPr>
              <a:t>Bahlo</a:t>
            </a:r>
            <a:r>
              <a:rPr lang="en-US" sz="1600" b="0" i="0" dirty="0">
                <a:effectLst/>
              </a:rPr>
              <a:t>, WEHI </a:t>
            </a:r>
          </a:p>
          <a:p>
            <a:pPr algn="ctr" rtl="0" fontAlgn="base"/>
            <a:r>
              <a:rPr lang="en-US" sz="1600" b="0" i="0" dirty="0" err="1">
                <a:effectLst/>
              </a:rPr>
              <a:t>Monther</a:t>
            </a:r>
            <a:r>
              <a:rPr lang="en-US" sz="1600" b="0" i="0" dirty="0">
                <a:effectLst/>
              </a:rPr>
              <a:t> </a:t>
            </a:r>
            <a:r>
              <a:rPr lang="en-US" sz="1600" b="0" i="0" dirty="0" err="1">
                <a:effectLst/>
              </a:rPr>
              <a:t>Alhamdoosh</a:t>
            </a:r>
            <a:r>
              <a:rPr lang="en-US" sz="1600" b="0" i="0" dirty="0">
                <a:effectLst/>
              </a:rPr>
              <a:t> PhD, CSL Research</a:t>
            </a:r>
          </a:p>
          <a:p>
            <a:pPr algn="ctr" rtl="0" fontAlgn="base"/>
            <a:endParaRPr lang="en-US" sz="1600" b="0" i="0" dirty="0">
              <a:effectLst/>
            </a:endParaRPr>
          </a:p>
          <a:p>
            <a:pPr algn="ctr" rtl="0" fontAlgn="base"/>
            <a:r>
              <a:rPr lang="en-US" sz="1600" b="0" i="0" dirty="0">
                <a:effectLst/>
              </a:rPr>
              <a:t>Ziad Al </a:t>
            </a:r>
            <a:r>
              <a:rPr lang="en-US" sz="1600" b="0" i="0" dirty="0" err="1">
                <a:effectLst/>
              </a:rPr>
              <a:t>Bkhetan</a:t>
            </a:r>
            <a:r>
              <a:rPr lang="en-US" sz="1600" b="0" i="0" dirty="0">
                <a:effectLst/>
              </a:rPr>
              <a:t> PhD, The University of Melbourne</a:t>
            </a:r>
          </a:p>
          <a:p>
            <a:pPr algn="ctr" rtl="0" fontAlgn="base"/>
            <a:r>
              <a:rPr lang="en-US" sz="1600" b="0" i="0" dirty="0">
                <a:effectLst/>
              </a:rPr>
              <a:t>Prof Michael </a:t>
            </a:r>
            <a:r>
              <a:rPr lang="en-US" sz="1600" b="0" i="0" dirty="0" err="1">
                <a:effectLst/>
              </a:rPr>
              <a:t>Kirley</a:t>
            </a:r>
            <a:r>
              <a:rPr lang="en-US" sz="1600" b="0" i="0" dirty="0">
                <a:effectLst/>
              </a:rPr>
              <a:t>, The University of Melbourne</a:t>
            </a:r>
          </a:p>
          <a:p>
            <a:pPr algn="ctr" rtl="0" fontAlgn="base"/>
            <a:endParaRPr lang="en-US" sz="1600" dirty="0"/>
          </a:p>
          <a:p>
            <a:pPr algn="ctr" rtl="0" fontAlgn="base"/>
            <a:endParaRPr lang="en-US" sz="1600" b="0" i="0" dirty="0">
              <a:effectLst/>
            </a:endParaRPr>
          </a:p>
          <a:p>
            <a:pPr algn="ctr" rtl="0" fontAlgn="base"/>
            <a:r>
              <a:rPr lang="en-US" sz="1600" dirty="0">
                <a:highlight>
                  <a:srgbClr val="FFFF00"/>
                </a:highlight>
              </a:rPr>
              <a:t>25 June 2021</a:t>
            </a:r>
            <a:endParaRPr lang="en-US" sz="1600" b="0" i="0" dirty="0">
              <a:effectLst/>
              <a:highlight>
                <a:srgbClr val="FFFF00"/>
              </a:highlight>
            </a:endParaRPr>
          </a:p>
          <a:p>
            <a:endParaRPr lang="en-AU" sz="1600" dirty="0"/>
          </a:p>
        </p:txBody>
      </p:sp>
      <p:grpSp>
        <p:nvGrpSpPr>
          <p:cNvPr id="11" name="Group 10">
            <a:extLst>
              <a:ext uri="{FF2B5EF4-FFF2-40B4-BE49-F238E27FC236}">
                <a16:creationId xmlns:a16="http://schemas.microsoft.com/office/drawing/2014/main" id="{0527C84B-BB5F-492F-B843-20FD33A2B987}"/>
              </a:ext>
            </a:extLst>
          </p:cNvPr>
          <p:cNvGrpSpPr/>
          <p:nvPr/>
        </p:nvGrpSpPr>
        <p:grpSpPr>
          <a:xfrm>
            <a:off x="302974" y="5636720"/>
            <a:ext cx="11758329" cy="1079060"/>
            <a:chOff x="302974" y="5636720"/>
            <a:chExt cx="11758329" cy="1079060"/>
          </a:xfrm>
        </p:grpSpPr>
        <p:pic>
          <p:nvPicPr>
            <p:cNvPr id="8" name="Picture 7" descr="Logo&#10;&#10;Description automatically generated">
              <a:extLst>
                <a:ext uri="{FF2B5EF4-FFF2-40B4-BE49-F238E27FC236}">
                  <a16:creationId xmlns:a16="http://schemas.microsoft.com/office/drawing/2014/main" id="{9D9502B6-CEBA-42F9-979F-770ACAB6DC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2974" y="5900784"/>
              <a:ext cx="1337876" cy="674164"/>
            </a:xfrm>
            <a:prstGeom prst="rect">
              <a:avLst/>
            </a:prstGeom>
          </p:spPr>
        </p:pic>
        <p:pic>
          <p:nvPicPr>
            <p:cNvPr id="10" name="Picture 9" descr="Logo&#10;&#10;Description automatically generated">
              <a:extLst>
                <a:ext uri="{FF2B5EF4-FFF2-40B4-BE49-F238E27FC236}">
                  <a16:creationId xmlns:a16="http://schemas.microsoft.com/office/drawing/2014/main" id="{63E172C7-133B-47C7-A691-CD70FA450A6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76797" y="5636720"/>
              <a:ext cx="1084506" cy="1079060"/>
            </a:xfrm>
            <a:prstGeom prst="rect">
              <a:avLst/>
            </a:prstGeom>
          </p:spPr>
        </p:pic>
      </p:grpSp>
      <p:pic>
        <p:nvPicPr>
          <p:cNvPr id="9" name="Picture 11">
            <a:extLst>
              <a:ext uri="{FF2B5EF4-FFF2-40B4-BE49-F238E27FC236}">
                <a16:creationId xmlns:a16="http://schemas.microsoft.com/office/drawing/2014/main" id="{9FFB2E53-6A22-48A6-A627-108A4645EA91}"/>
              </a:ext>
            </a:extLst>
          </p:cNvPr>
          <p:cNvPicPr>
            <a:picLocks noChangeAspect="1"/>
          </p:cNvPicPr>
          <p:nvPr/>
        </p:nvPicPr>
        <p:blipFill>
          <a:blip r:embed="rId5"/>
          <a:stretch>
            <a:fillRect/>
          </a:stretch>
        </p:blipFill>
        <p:spPr>
          <a:xfrm>
            <a:off x="1949215" y="5955858"/>
            <a:ext cx="1764831" cy="628357"/>
          </a:xfrm>
          <a:prstGeom prst="rect">
            <a:avLst/>
          </a:prstGeom>
        </p:spPr>
      </p:pic>
    </p:spTree>
    <p:extLst>
      <p:ext uri="{BB962C8B-B14F-4D97-AF65-F5344CB8AC3E}">
        <p14:creationId xmlns:p14="http://schemas.microsoft.com/office/powerpoint/2010/main" val="7126211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D37FE4-C297-4D10-B544-C5AFFB16B570}"/>
              </a:ext>
            </a:extLst>
          </p:cNvPr>
          <p:cNvSpPr>
            <a:spLocks noGrp="1"/>
          </p:cNvSpPr>
          <p:nvPr>
            <p:ph type="title"/>
          </p:nvPr>
        </p:nvSpPr>
        <p:spPr>
          <a:xfrm>
            <a:off x="838200" y="365125"/>
            <a:ext cx="10515600" cy="760225"/>
          </a:xfrm>
        </p:spPr>
        <p:txBody>
          <a:bodyPr>
            <a:normAutofit/>
          </a:bodyPr>
          <a:lstStyle/>
          <a:p>
            <a:r>
              <a:rPr lang="en-AU" sz="3600" dirty="0"/>
              <a:t>Tissue Selection</a:t>
            </a:r>
          </a:p>
        </p:txBody>
      </p:sp>
      <p:sp>
        <p:nvSpPr>
          <p:cNvPr id="3" name="TextBox 2">
            <a:extLst>
              <a:ext uri="{FF2B5EF4-FFF2-40B4-BE49-F238E27FC236}">
                <a16:creationId xmlns:a16="http://schemas.microsoft.com/office/drawing/2014/main" id="{E27C6D84-B874-4E43-B85B-E41016859A9D}"/>
              </a:ext>
            </a:extLst>
          </p:cNvPr>
          <p:cNvSpPr txBox="1"/>
          <p:nvPr/>
        </p:nvSpPr>
        <p:spPr>
          <a:xfrm>
            <a:off x="838200" y="1164709"/>
            <a:ext cx="5536644" cy="369332"/>
          </a:xfrm>
          <a:prstGeom prst="rect">
            <a:avLst/>
          </a:prstGeom>
          <a:noFill/>
        </p:spPr>
        <p:txBody>
          <a:bodyPr wrap="none" rtlCol="0">
            <a:spAutoFit/>
          </a:bodyPr>
          <a:lstStyle/>
          <a:p>
            <a:r>
              <a:rPr lang="en-AU" dirty="0"/>
              <a:t>Rank tissued based on the previously observed measures</a:t>
            </a:r>
          </a:p>
        </p:txBody>
      </p:sp>
      <p:graphicFrame>
        <p:nvGraphicFramePr>
          <p:cNvPr id="10" name="Object 9">
            <a:extLst>
              <a:ext uri="{FF2B5EF4-FFF2-40B4-BE49-F238E27FC236}">
                <a16:creationId xmlns:a16="http://schemas.microsoft.com/office/drawing/2014/main" id="{40394FC2-309A-4685-8302-52D38332BB65}"/>
              </a:ext>
            </a:extLst>
          </p:cNvPr>
          <p:cNvGraphicFramePr>
            <a:graphicFrameLocks noChangeAspect="1"/>
          </p:cNvGraphicFramePr>
          <p:nvPr>
            <p:extLst>
              <p:ext uri="{D42A27DB-BD31-4B8C-83A1-F6EECF244321}">
                <p14:modId xmlns:p14="http://schemas.microsoft.com/office/powerpoint/2010/main" val="2903215705"/>
              </p:ext>
            </p:extLst>
          </p:nvPr>
        </p:nvGraphicFramePr>
        <p:xfrm>
          <a:off x="283692" y="2158781"/>
          <a:ext cx="11624616" cy="3124897"/>
        </p:xfrm>
        <a:graphic>
          <a:graphicData uri="http://schemas.openxmlformats.org/presentationml/2006/ole">
            <mc:AlternateContent xmlns:mc="http://schemas.openxmlformats.org/markup-compatibility/2006">
              <mc:Choice xmlns:v="urn:schemas-microsoft-com:vml" Requires="v">
                <p:oleObj spid="_x0000_s1027" name="Worksheet" r:id="rId4" imgW="7972355" imgH="2143278" progId="Excel.Sheet.12">
                  <p:embed/>
                </p:oleObj>
              </mc:Choice>
              <mc:Fallback>
                <p:oleObj name="Worksheet" r:id="rId4" imgW="7972355" imgH="2143278" progId="Excel.Sheet.12">
                  <p:embed/>
                  <p:pic>
                    <p:nvPicPr>
                      <p:cNvPr id="0" name=""/>
                      <p:cNvPicPr/>
                      <p:nvPr/>
                    </p:nvPicPr>
                    <p:blipFill>
                      <a:blip r:embed="rId5"/>
                      <a:stretch>
                        <a:fillRect/>
                      </a:stretch>
                    </p:blipFill>
                    <p:spPr>
                      <a:xfrm>
                        <a:off x="283692" y="2158781"/>
                        <a:ext cx="11624616" cy="3124897"/>
                      </a:xfrm>
                      <a:prstGeom prst="rect">
                        <a:avLst/>
                      </a:prstGeom>
                    </p:spPr>
                  </p:pic>
                </p:oleObj>
              </mc:Fallback>
            </mc:AlternateContent>
          </a:graphicData>
        </a:graphic>
      </p:graphicFrame>
    </p:spTree>
    <p:extLst>
      <p:ext uri="{BB962C8B-B14F-4D97-AF65-F5344CB8AC3E}">
        <p14:creationId xmlns:p14="http://schemas.microsoft.com/office/powerpoint/2010/main" val="35847341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477036-1051-4846-B2B0-D7161EBFED6B}"/>
              </a:ext>
            </a:extLst>
          </p:cNvPr>
          <p:cNvSpPr>
            <a:spLocks noGrp="1"/>
          </p:cNvSpPr>
          <p:nvPr>
            <p:ph type="title"/>
          </p:nvPr>
        </p:nvSpPr>
        <p:spPr/>
        <p:txBody>
          <a:bodyPr>
            <a:normAutofit/>
          </a:bodyPr>
          <a:lstStyle/>
          <a:p>
            <a:r>
              <a:rPr lang="en-AU" sz="3600" dirty="0"/>
              <a:t>Cross-validation</a:t>
            </a:r>
          </a:p>
        </p:txBody>
      </p:sp>
      <p:sp>
        <p:nvSpPr>
          <p:cNvPr id="5" name="TextBox 4">
            <a:extLst>
              <a:ext uri="{FF2B5EF4-FFF2-40B4-BE49-F238E27FC236}">
                <a16:creationId xmlns:a16="http://schemas.microsoft.com/office/drawing/2014/main" id="{508F01CE-4564-4160-84D5-5976753F92B7}"/>
              </a:ext>
            </a:extLst>
          </p:cNvPr>
          <p:cNvSpPr txBox="1"/>
          <p:nvPr/>
        </p:nvSpPr>
        <p:spPr>
          <a:xfrm>
            <a:off x="0" y="6611779"/>
            <a:ext cx="4147289" cy="246221"/>
          </a:xfrm>
          <a:prstGeom prst="rect">
            <a:avLst/>
          </a:prstGeom>
          <a:noFill/>
        </p:spPr>
        <p:txBody>
          <a:bodyPr wrap="none" rtlCol="0">
            <a:spAutoFit/>
          </a:bodyPr>
          <a:lstStyle/>
          <a:p>
            <a:r>
              <a:rPr lang="en-AU" sz="1000"/>
              <a:t>Image source: https://scikit-learn.org/stable/modules/cross_validation.html</a:t>
            </a:r>
          </a:p>
        </p:txBody>
      </p:sp>
      <p:sp>
        <p:nvSpPr>
          <p:cNvPr id="24" name="TextBox 23">
            <a:extLst>
              <a:ext uri="{FF2B5EF4-FFF2-40B4-BE49-F238E27FC236}">
                <a16:creationId xmlns:a16="http://schemas.microsoft.com/office/drawing/2014/main" id="{54796A10-31C5-4B7C-81FE-B66D370DED08}"/>
              </a:ext>
            </a:extLst>
          </p:cNvPr>
          <p:cNvSpPr txBox="1"/>
          <p:nvPr/>
        </p:nvSpPr>
        <p:spPr>
          <a:xfrm>
            <a:off x="4927696" y="2536723"/>
            <a:ext cx="966931" cy="276999"/>
          </a:xfrm>
          <a:prstGeom prst="rect">
            <a:avLst/>
          </a:prstGeom>
          <a:noFill/>
        </p:spPr>
        <p:txBody>
          <a:bodyPr wrap="none" rtlCol="0">
            <a:spAutoFit/>
          </a:bodyPr>
          <a:lstStyle/>
          <a:p>
            <a:r>
              <a:rPr lang="en-AU" sz="1200"/>
              <a:t>374 samples</a:t>
            </a:r>
          </a:p>
        </p:txBody>
      </p:sp>
      <p:sp>
        <p:nvSpPr>
          <p:cNvPr id="25" name="TextBox 24">
            <a:extLst>
              <a:ext uri="{FF2B5EF4-FFF2-40B4-BE49-F238E27FC236}">
                <a16:creationId xmlns:a16="http://schemas.microsoft.com/office/drawing/2014/main" id="{C7105D7E-A4D6-4A91-AA11-895B4BB17BDB}"/>
              </a:ext>
            </a:extLst>
          </p:cNvPr>
          <p:cNvSpPr txBox="1"/>
          <p:nvPr/>
        </p:nvSpPr>
        <p:spPr>
          <a:xfrm>
            <a:off x="8172522" y="2483445"/>
            <a:ext cx="888385" cy="276999"/>
          </a:xfrm>
          <a:prstGeom prst="rect">
            <a:avLst/>
          </a:prstGeom>
          <a:noFill/>
        </p:spPr>
        <p:txBody>
          <a:bodyPr wrap="none" rtlCol="0">
            <a:spAutoFit/>
          </a:bodyPr>
          <a:lstStyle/>
          <a:p>
            <a:r>
              <a:rPr lang="en-AU" sz="1200"/>
              <a:t>93 samples</a:t>
            </a:r>
          </a:p>
        </p:txBody>
      </p:sp>
      <p:cxnSp>
        <p:nvCxnSpPr>
          <p:cNvPr id="27" name="Straight Connector 26">
            <a:extLst>
              <a:ext uri="{FF2B5EF4-FFF2-40B4-BE49-F238E27FC236}">
                <a16:creationId xmlns:a16="http://schemas.microsoft.com/office/drawing/2014/main" id="{D0D946A6-B995-4776-9CBA-464B3274B1F6}"/>
              </a:ext>
            </a:extLst>
          </p:cNvPr>
          <p:cNvCxnSpPr>
            <a:stCxn id="24" idx="2"/>
          </p:cNvCxnSpPr>
          <p:nvPr/>
        </p:nvCxnSpPr>
        <p:spPr>
          <a:xfrm flipH="1">
            <a:off x="3805084" y="2813722"/>
            <a:ext cx="1606078" cy="253943"/>
          </a:xfrm>
          <a:prstGeom prst="line">
            <a:avLst/>
          </a:prstGeom>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E3ED41F4-40EA-4A9E-8DB0-EF5E5636971B}"/>
              </a:ext>
            </a:extLst>
          </p:cNvPr>
          <p:cNvCxnSpPr>
            <a:cxnSpLocks/>
          </p:cNvCxnSpPr>
          <p:nvPr/>
        </p:nvCxnSpPr>
        <p:spPr>
          <a:xfrm flipH="1">
            <a:off x="4608124" y="2812222"/>
            <a:ext cx="803038" cy="278499"/>
          </a:xfrm>
          <a:prstGeom prst="line">
            <a:avLst/>
          </a:prstGeom>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6346651B-9B8D-4141-991B-85F5DAFEE7EF}"/>
              </a:ext>
            </a:extLst>
          </p:cNvPr>
          <p:cNvCxnSpPr>
            <a:cxnSpLocks/>
            <a:stCxn id="24" idx="2"/>
          </p:cNvCxnSpPr>
          <p:nvPr/>
        </p:nvCxnSpPr>
        <p:spPr>
          <a:xfrm>
            <a:off x="5411162" y="2813722"/>
            <a:ext cx="0" cy="253943"/>
          </a:xfrm>
          <a:prstGeom prst="line">
            <a:avLst/>
          </a:prstGeom>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0E1017E0-8301-4627-AACC-B7120C042572}"/>
              </a:ext>
            </a:extLst>
          </p:cNvPr>
          <p:cNvCxnSpPr>
            <a:cxnSpLocks/>
          </p:cNvCxnSpPr>
          <p:nvPr/>
        </p:nvCxnSpPr>
        <p:spPr>
          <a:xfrm>
            <a:off x="5451145" y="2812222"/>
            <a:ext cx="763055" cy="255443"/>
          </a:xfrm>
          <a:prstGeom prst="line">
            <a:avLst/>
          </a:prstGeom>
        </p:spPr>
        <p:style>
          <a:lnRef idx="1">
            <a:schemeClr val="dk1"/>
          </a:lnRef>
          <a:fillRef idx="0">
            <a:schemeClr val="dk1"/>
          </a:fillRef>
          <a:effectRef idx="0">
            <a:schemeClr val="dk1"/>
          </a:effectRef>
          <a:fontRef idx="minor">
            <a:schemeClr val="tx1"/>
          </a:fontRef>
        </p:style>
      </p:cxnSp>
      <p:cxnSp>
        <p:nvCxnSpPr>
          <p:cNvPr id="31" name="Straight Connector 30">
            <a:extLst>
              <a:ext uri="{FF2B5EF4-FFF2-40B4-BE49-F238E27FC236}">
                <a16:creationId xmlns:a16="http://schemas.microsoft.com/office/drawing/2014/main" id="{ECF016A2-A533-40B9-BD63-1E154AF4E90D}"/>
              </a:ext>
            </a:extLst>
          </p:cNvPr>
          <p:cNvCxnSpPr>
            <a:cxnSpLocks/>
            <a:stCxn id="24" idx="2"/>
          </p:cNvCxnSpPr>
          <p:nvPr/>
        </p:nvCxnSpPr>
        <p:spPr>
          <a:xfrm>
            <a:off x="5411162" y="2813722"/>
            <a:ext cx="1701038" cy="275499"/>
          </a:xfrm>
          <a:prstGeom prst="line">
            <a:avLst/>
          </a:prstGeom>
        </p:spPr>
        <p:style>
          <a:lnRef idx="1">
            <a:schemeClr val="dk1"/>
          </a:lnRef>
          <a:fillRef idx="0">
            <a:schemeClr val="dk1"/>
          </a:fillRef>
          <a:effectRef idx="0">
            <a:schemeClr val="dk1"/>
          </a:effectRef>
          <a:fontRef idx="minor">
            <a:schemeClr val="tx1"/>
          </a:fontRef>
        </p:style>
      </p:cxnSp>
      <p:sp>
        <p:nvSpPr>
          <p:cNvPr id="11" name="Rectangle 10">
            <a:extLst>
              <a:ext uri="{FF2B5EF4-FFF2-40B4-BE49-F238E27FC236}">
                <a16:creationId xmlns:a16="http://schemas.microsoft.com/office/drawing/2014/main" id="{177DB635-C15E-4AED-9D63-B9A0BBE087AF}"/>
              </a:ext>
            </a:extLst>
          </p:cNvPr>
          <p:cNvSpPr/>
          <p:nvPr/>
        </p:nvSpPr>
        <p:spPr>
          <a:xfrm>
            <a:off x="8186381" y="2536723"/>
            <a:ext cx="790642" cy="2237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13" name="Group 12">
            <a:extLst>
              <a:ext uri="{FF2B5EF4-FFF2-40B4-BE49-F238E27FC236}">
                <a16:creationId xmlns:a16="http://schemas.microsoft.com/office/drawing/2014/main" id="{1BCE2BBD-8A32-4B49-AFA0-B1E3BB5116EE}"/>
              </a:ext>
            </a:extLst>
          </p:cNvPr>
          <p:cNvGrpSpPr/>
          <p:nvPr/>
        </p:nvGrpSpPr>
        <p:grpSpPr>
          <a:xfrm>
            <a:off x="2539238" y="1565655"/>
            <a:ext cx="7152995" cy="4927220"/>
            <a:chOff x="2539238" y="1565655"/>
            <a:chExt cx="7152995" cy="4927220"/>
          </a:xfrm>
        </p:grpSpPr>
        <p:grpSp>
          <p:nvGrpSpPr>
            <p:cNvPr id="10" name="Group 9">
              <a:extLst>
                <a:ext uri="{FF2B5EF4-FFF2-40B4-BE49-F238E27FC236}">
                  <a16:creationId xmlns:a16="http://schemas.microsoft.com/office/drawing/2014/main" id="{D821E788-1AEA-48A7-A4CC-CA94641DECE2}"/>
                </a:ext>
              </a:extLst>
            </p:cNvPr>
            <p:cNvGrpSpPr/>
            <p:nvPr/>
          </p:nvGrpSpPr>
          <p:grpSpPr>
            <a:xfrm>
              <a:off x="2539238" y="1565655"/>
              <a:ext cx="7152995" cy="4927220"/>
              <a:chOff x="2539238" y="1565655"/>
              <a:chExt cx="7152995" cy="4927220"/>
            </a:xfrm>
          </p:grpSpPr>
          <p:grpSp>
            <p:nvGrpSpPr>
              <p:cNvPr id="9" name="Group 8">
                <a:extLst>
                  <a:ext uri="{FF2B5EF4-FFF2-40B4-BE49-F238E27FC236}">
                    <a16:creationId xmlns:a16="http://schemas.microsoft.com/office/drawing/2014/main" id="{1A131B8F-F78F-4195-B837-43524FA3392E}"/>
                  </a:ext>
                </a:extLst>
              </p:cNvPr>
              <p:cNvGrpSpPr/>
              <p:nvPr/>
            </p:nvGrpSpPr>
            <p:grpSpPr>
              <a:xfrm>
                <a:off x="2539238" y="1565655"/>
                <a:ext cx="7152995" cy="4927220"/>
                <a:chOff x="2539238" y="1565655"/>
                <a:chExt cx="7152995" cy="4927220"/>
              </a:xfrm>
            </p:grpSpPr>
            <p:grpSp>
              <p:nvGrpSpPr>
                <p:cNvPr id="23" name="Group 22">
                  <a:extLst>
                    <a:ext uri="{FF2B5EF4-FFF2-40B4-BE49-F238E27FC236}">
                      <a16:creationId xmlns:a16="http://schemas.microsoft.com/office/drawing/2014/main" id="{E008E5B9-5892-4750-9A52-F2167DF127DD}"/>
                    </a:ext>
                  </a:extLst>
                </p:cNvPr>
                <p:cNvGrpSpPr/>
                <p:nvPr/>
              </p:nvGrpSpPr>
              <p:grpSpPr>
                <a:xfrm>
                  <a:off x="2539238" y="1565655"/>
                  <a:ext cx="7152995" cy="4927220"/>
                  <a:chOff x="2539238" y="1565655"/>
                  <a:chExt cx="7152995" cy="4927220"/>
                </a:xfrm>
              </p:grpSpPr>
              <p:pic>
                <p:nvPicPr>
                  <p:cNvPr id="4" name="Picture 3" descr="A screenshot of a computer&#10;&#10;Description automatically generated with medium confidence">
                    <a:extLst>
                      <a:ext uri="{FF2B5EF4-FFF2-40B4-BE49-F238E27FC236}">
                        <a16:creationId xmlns:a16="http://schemas.microsoft.com/office/drawing/2014/main" id="{0C178B8B-C02D-4AC0-8BEF-4A57BA999D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39238" y="1565655"/>
                    <a:ext cx="7113523" cy="4927220"/>
                  </a:xfrm>
                  <a:prstGeom prst="rect">
                    <a:avLst/>
                  </a:prstGeom>
                </p:spPr>
              </p:pic>
              <p:sp>
                <p:nvSpPr>
                  <p:cNvPr id="7" name="TextBox 6">
                    <a:extLst>
                      <a:ext uri="{FF2B5EF4-FFF2-40B4-BE49-F238E27FC236}">
                        <a16:creationId xmlns:a16="http://schemas.microsoft.com/office/drawing/2014/main" id="{9DAEA161-BB98-4B60-8672-AC44D32FFE59}"/>
                      </a:ext>
                    </a:extLst>
                  </p:cNvPr>
                  <p:cNvSpPr txBox="1"/>
                  <p:nvPr/>
                </p:nvSpPr>
                <p:spPr>
                  <a:xfrm>
                    <a:off x="3221790" y="2222146"/>
                    <a:ext cx="452368" cy="276999"/>
                  </a:xfrm>
                  <a:prstGeom prst="rect">
                    <a:avLst/>
                  </a:prstGeom>
                  <a:noFill/>
                </p:spPr>
                <p:txBody>
                  <a:bodyPr wrap="none" rtlCol="0">
                    <a:spAutoFit/>
                  </a:bodyPr>
                  <a:lstStyle/>
                  <a:p>
                    <a:r>
                      <a:rPr lang="en-AU" sz="1200"/>
                      <a:t>80%</a:t>
                    </a:r>
                  </a:p>
                </p:txBody>
              </p:sp>
              <p:grpSp>
                <p:nvGrpSpPr>
                  <p:cNvPr id="19" name="Group 18">
                    <a:extLst>
                      <a:ext uri="{FF2B5EF4-FFF2-40B4-BE49-F238E27FC236}">
                        <a16:creationId xmlns:a16="http://schemas.microsoft.com/office/drawing/2014/main" id="{AE0ABAB7-AEFB-4F05-B0FF-CE1D9462A59B}"/>
                      </a:ext>
                    </a:extLst>
                  </p:cNvPr>
                  <p:cNvGrpSpPr/>
                  <p:nvPr/>
                </p:nvGrpSpPr>
                <p:grpSpPr>
                  <a:xfrm>
                    <a:off x="7620143" y="2102221"/>
                    <a:ext cx="2072090" cy="445109"/>
                    <a:chOff x="7620143" y="2102221"/>
                    <a:chExt cx="2072090" cy="445109"/>
                  </a:xfrm>
                </p:grpSpPr>
                <p:sp>
                  <p:nvSpPr>
                    <p:cNvPr id="17" name="Rectangle 16">
                      <a:extLst>
                        <a:ext uri="{FF2B5EF4-FFF2-40B4-BE49-F238E27FC236}">
                          <a16:creationId xmlns:a16="http://schemas.microsoft.com/office/drawing/2014/main" id="{D349349C-5EBE-4423-A533-21F40E07728D}"/>
                        </a:ext>
                      </a:extLst>
                    </p:cNvPr>
                    <p:cNvSpPr/>
                    <p:nvPr/>
                  </p:nvSpPr>
                  <p:spPr>
                    <a:xfrm>
                      <a:off x="7620143" y="2102221"/>
                      <a:ext cx="2072090" cy="445109"/>
                    </a:xfrm>
                    <a:prstGeom prst="rect">
                      <a:avLst/>
                    </a:prstGeom>
                    <a:solidFill>
                      <a:schemeClr val="accent2">
                        <a:lumMod val="20000"/>
                        <a:lumOff val="80000"/>
                      </a:schemeClr>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8" name="TextBox 17">
                      <a:extLst>
                        <a:ext uri="{FF2B5EF4-FFF2-40B4-BE49-F238E27FC236}">
                          <a16:creationId xmlns:a16="http://schemas.microsoft.com/office/drawing/2014/main" id="{87805A7D-1401-409A-87FA-B609476200A0}"/>
                        </a:ext>
                      </a:extLst>
                    </p:cNvPr>
                    <p:cNvSpPr txBox="1"/>
                    <p:nvPr/>
                  </p:nvSpPr>
                  <p:spPr>
                    <a:xfrm>
                      <a:off x="8131742" y="2143088"/>
                      <a:ext cx="929165" cy="338554"/>
                    </a:xfrm>
                    <a:prstGeom prst="rect">
                      <a:avLst/>
                    </a:prstGeom>
                    <a:noFill/>
                  </p:spPr>
                  <p:txBody>
                    <a:bodyPr wrap="none" rtlCol="0">
                      <a:spAutoFit/>
                    </a:bodyPr>
                    <a:lstStyle/>
                    <a:p>
                      <a:r>
                        <a:rPr lang="en-AU" sz="1600" dirty="0"/>
                        <a:t>Test data</a:t>
                      </a:r>
                    </a:p>
                  </p:txBody>
                </p:sp>
              </p:grpSp>
              <p:sp>
                <p:nvSpPr>
                  <p:cNvPr id="8" name="TextBox 7">
                    <a:extLst>
                      <a:ext uri="{FF2B5EF4-FFF2-40B4-BE49-F238E27FC236}">
                        <a16:creationId xmlns:a16="http://schemas.microsoft.com/office/drawing/2014/main" id="{AB749320-747F-4C2B-8CCB-2DF31B3AEE46}"/>
                      </a:ext>
                    </a:extLst>
                  </p:cNvPr>
                  <p:cNvSpPr txBox="1"/>
                  <p:nvPr/>
                </p:nvSpPr>
                <p:spPr>
                  <a:xfrm>
                    <a:off x="9140845" y="2222146"/>
                    <a:ext cx="452368" cy="276999"/>
                  </a:xfrm>
                  <a:prstGeom prst="rect">
                    <a:avLst/>
                  </a:prstGeom>
                  <a:noFill/>
                </p:spPr>
                <p:txBody>
                  <a:bodyPr wrap="none" rtlCol="0">
                    <a:spAutoFit/>
                  </a:bodyPr>
                  <a:lstStyle/>
                  <a:p>
                    <a:r>
                      <a:rPr lang="en-AU" sz="1200"/>
                      <a:t>20%</a:t>
                    </a:r>
                  </a:p>
                </p:txBody>
              </p:sp>
              <p:grpSp>
                <p:nvGrpSpPr>
                  <p:cNvPr id="20" name="Group 19">
                    <a:extLst>
                      <a:ext uri="{FF2B5EF4-FFF2-40B4-BE49-F238E27FC236}">
                        <a16:creationId xmlns:a16="http://schemas.microsoft.com/office/drawing/2014/main" id="{B151CE0F-5B11-4284-8F44-AB149E57074E}"/>
                      </a:ext>
                    </a:extLst>
                  </p:cNvPr>
                  <p:cNvGrpSpPr/>
                  <p:nvPr/>
                </p:nvGrpSpPr>
                <p:grpSpPr>
                  <a:xfrm>
                    <a:off x="7580671" y="6017755"/>
                    <a:ext cx="2072090" cy="445109"/>
                    <a:chOff x="7580671" y="2091614"/>
                    <a:chExt cx="2072090" cy="445109"/>
                  </a:xfrm>
                </p:grpSpPr>
                <p:sp>
                  <p:nvSpPr>
                    <p:cNvPr id="21" name="Rectangle 20">
                      <a:extLst>
                        <a:ext uri="{FF2B5EF4-FFF2-40B4-BE49-F238E27FC236}">
                          <a16:creationId xmlns:a16="http://schemas.microsoft.com/office/drawing/2014/main" id="{709D7650-79FB-4754-AB31-1D1EE4BEF572}"/>
                        </a:ext>
                      </a:extLst>
                    </p:cNvPr>
                    <p:cNvSpPr/>
                    <p:nvPr/>
                  </p:nvSpPr>
                  <p:spPr>
                    <a:xfrm>
                      <a:off x="7580671" y="2091614"/>
                      <a:ext cx="2072090" cy="445109"/>
                    </a:xfrm>
                    <a:prstGeom prst="rect">
                      <a:avLst/>
                    </a:prstGeom>
                    <a:solidFill>
                      <a:schemeClr val="accent2">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2" name="TextBox 21">
                      <a:extLst>
                        <a:ext uri="{FF2B5EF4-FFF2-40B4-BE49-F238E27FC236}">
                          <a16:creationId xmlns:a16="http://schemas.microsoft.com/office/drawing/2014/main" id="{A224AEFA-1579-4637-915B-06A28BA42DA1}"/>
                        </a:ext>
                      </a:extLst>
                    </p:cNvPr>
                    <p:cNvSpPr txBox="1"/>
                    <p:nvPr/>
                  </p:nvSpPr>
                  <p:spPr>
                    <a:xfrm>
                      <a:off x="8152133" y="2144891"/>
                      <a:ext cx="929165" cy="338554"/>
                    </a:xfrm>
                    <a:prstGeom prst="rect">
                      <a:avLst/>
                    </a:prstGeom>
                    <a:noFill/>
                    <a:ln>
                      <a:noFill/>
                    </a:ln>
                  </p:spPr>
                  <p:txBody>
                    <a:bodyPr wrap="none" rtlCol="0">
                      <a:spAutoFit/>
                    </a:bodyPr>
                    <a:lstStyle/>
                    <a:p>
                      <a:r>
                        <a:rPr lang="en-AU" sz="1600"/>
                        <a:t>Test data</a:t>
                      </a:r>
                    </a:p>
                  </p:txBody>
                </p:sp>
              </p:grpSp>
            </p:grpSp>
            <p:sp>
              <p:nvSpPr>
                <p:cNvPr id="3" name="Rectangle 2">
                  <a:extLst>
                    <a:ext uri="{FF2B5EF4-FFF2-40B4-BE49-F238E27FC236}">
                      <a16:creationId xmlns:a16="http://schemas.microsoft.com/office/drawing/2014/main" id="{88C30CFB-3116-4071-AE48-3708D6C30FAC}"/>
                    </a:ext>
                  </a:extLst>
                </p:cNvPr>
                <p:cNvSpPr/>
                <p:nvPr/>
              </p:nvSpPr>
              <p:spPr>
                <a:xfrm>
                  <a:off x="8032652" y="4341525"/>
                  <a:ext cx="1620109" cy="4451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6" name="TextBox 5">
                <a:extLst>
                  <a:ext uri="{FF2B5EF4-FFF2-40B4-BE49-F238E27FC236}">
                    <a16:creationId xmlns:a16="http://schemas.microsoft.com/office/drawing/2014/main" id="{C8F201B4-DB31-433B-8B83-AE97D52C2EC1}"/>
                  </a:ext>
                </a:extLst>
              </p:cNvPr>
              <p:cNvSpPr txBox="1"/>
              <p:nvPr/>
            </p:nvSpPr>
            <p:spPr>
              <a:xfrm>
                <a:off x="7867721" y="4341525"/>
                <a:ext cx="1785040" cy="338554"/>
              </a:xfrm>
              <a:prstGeom prst="rect">
                <a:avLst/>
              </a:prstGeom>
              <a:noFill/>
            </p:spPr>
            <p:txBody>
              <a:bodyPr wrap="none" rtlCol="0">
                <a:spAutoFit/>
              </a:bodyPr>
              <a:lstStyle/>
              <a:p>
                <a:r>
                  <a:rPr lang="en-AU" sz="1600" dirty="0"/>
                  <a:t>Finding Parameters</a:t>
                </a:r>
              </a:p>
            </p:txBody>
          </p:sp>
        </p:grpSp>
        <p:sp>
          <p:nvSpPr>
            <p:cNvPr id="12" name="TextBox 11">
              <a:extLst>
                <a:ext uri="{FF2B5EF4-FFF2-40B4-BE49-F238E27FC236}">
                  <a16:creationId xmlns:a16="http://schemas.microsoft.com/office/drawing/2014/main" id="{40632151-2EB8-4E2A-BD88-827E38572DD2}"/>
                </a:ext>
              </a:extLst>
            </p:cNvPr>
            <p:cNvSpPr txBox="1"/>
            <p:nvPr/>
          </p:nvSpPr>
          <p:spPr>
            <a:xfrm>
              <a:off x="8211996" y="2547330"/>
              <a:ext cx="888385" cy="276999"/>
            </a:xfrm>
            <a:prstGeom prst="rect">
              <a:avLst/>
            </a:prstGeom>
            <a:noFill/>
          </p:spPr>
          <p:txBody>
            <a:bodyPr wrap="none" rtlCol="0">
              <a:spAutoFit/>
            </a:bodyPr>
            <a:lstStyle/>
            <a:p>
              <a:r>
                <a:rPr lang="en-AU" sz="1200" dirty="0"/>
                <a:t>93 samples</a:t>
              </a:r>
            </a:p>
          </p:txBody>
        </p:sp>
      </p:grpSp>
    </p:spTree>
    <p:extLst>
      <p:ext uri="{BB962C8B-B14F-4D97-AF65-F5344CB8AC3E}">
        <p14:creationId xmlns:p14="http://schemas.microsoft.com/office/powerpoint/2010/main" val="37208040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D37FE4-C297-4D10-B544-C5AFFB16B570}"/>
              </a:ext>
            </a:extLst>
          </p:cNvPr>
          <p:cNvSpPr>
            <a:spLocks noGrp="1"/>
          </p:cNvSpPr>
          <p:nvPr>
            <p:ph type="title"/>
          </p:nvPr>
        </p:nvSpPr>
        <p:spPr/>
        <p:txBody>
          <a:bodyPr>
            <a:normAutofit/>
          </a:bodyPr>
          <a:lstStyle/>
          <a:p>
            <a:r>
              <a:rPr lang="en-AU" sz="3600" dirty="0"/>
              <a:t>Models</a:t>
            </a:r>
          </a:p>
        </p:txBody>
      </p:sp>
      <p:sp>
        <p:nvSpPr>
          <p:cNvPr id="3" name="TextBox 2">
            <a:extLst>
              <a:ext uri="{FF2B5EF4-FFF2-40B4-BE49-F238E27FC236}">
                <a16:creationId xmlns:a16="http://schemas.microsoft.com/office/drawing/2014/main" id="{B34D82B5-C711-4A77-B8B5-1FA3CFF0CE65}"/>
              </a:ext>
            </a:extLst>
          </p:cNvPr>
          <p:cNvSpPr txBox="1"/>
          <p:nvPr/>
        </p:nvSpPr>
        <p:spPr>
          <a:xfrm>
            <a:off x="838200" y="1863210"/>
            <a:ext cx="3568093" cy="1697068"/>
          </a:xfrm>
          <a:prstGeom prst="rect">
            <a:avLst/>
          </a:prstGeom>
          <a:noFill/>
        </p:spPr>
        <p:txBody>
          <a:bodyPr wrap="none" rtlCol="0">
            <a:spAutoFit/>
          </a:bodyPr>
          <a:lstStyle/>
          <a:p>
            <a:pPr>
              <a:lnSpc>
                <a:spcPct val="150000"/>
              </a:lnSpc>
            </a:pPr>
            <a:r>
              <a:rPr lang="en-AU" sz="2400" dirty="0" err="1"/>
              <a:t>eXtreme</a:t>
            </a:r>
            <a:r>
              <a:rPr lang="en-AU" sz="2400" dirty="0"/>
              <a:t> Gradient Boosting</a:t>
            </a:r>
          </a:p>
          <a:p>
            <a:pPr>
              <a:lnSpc>
                <a:spcPct val="150000"/>
              </a:lnSpc>
            </a:pPr>
            <a:r>
              <a:rPr lang="en-AU" sz="2400" dirty="0"/>
              <a:t>Neural Network</a:t>
            </a:r>
          </a:p>
          <a:p>
            <a:pPr>
              <a:lnSpc>
                <a:spcPct val="150000"/>
              </a:lnSpc>
            </a:pPr>
            <a:r>
              <a:rPr lang="en-AU" sz="2400" dirty="0"/>
              <a:t>Ensemble Model</a:t>
            </a:r>
          </a:p>
        </p:txBody>
      </p:sp>
    </p:spTree>
    <p:extLst>
      <p:ext uri="{BB962C8B-B14F-4D97-AF65-F5344CB8AC3E}">
        <p14:creationId xmlns:p14="http://schemas.microsoft.com/office/powerpoint/2010/main" val="41607217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5979872B-404C-4323-9589-2174D589C67E}"/>
              </a:ext>
            </a:extLst>
          </p:cNvPr>
          <p:cNvSpPr>
            <a:spLocks noGrp="1"/>
          </p:cNvSpPr>
          <p:nvPr>
            <p:ph type="title"/>
          </p:nvPr>
        </p:nvSpPr>
        <p:spPr>
          <a:xfrm>
            <a:off x="290945" y="321601"/>
            <a:ext cx="8346618" cy="839834"/>
          </a:xfrm>
        </p:spPr>
        <p:txBody>
          <a:bodyPr>
            <a:noAutofit/>
          </a:bodyPr>
          <a:lstStyle/>
          <a:p>
            <a:r>
              <a:rPr lang="en-AU" sz="3600" dirty="0" err="1"/>
              <a:t>eXtreme</a:t>
            </a:r>
            <a:r>
              <a:rPr lang="en-AU" sz="3600" dirty="0"/>
              <a:t> Gradient Boosting (</a:t>
            </a:r>
            <a:r>
              <a:rPr lang="en-AU" sz="3600" dirty="0" err="1"/>
              <a:t>XGBoost</a:t>
            </a:r>
            <a:r>
              <a:rPr lang="en-AU" sz="3600" dirty="0"/>
              <a:t>)</a:t>
            </a:r>
          </a:p>
        </p:txBody>
      </p:sp>
      <p:sp>
        <p:nvSpPr>
          <p:cNvPr id="4" name="TextBox 3">
            <a:extLst>
              <a:ext uri="{FF2B5EF4-FFF2-40B4-BE49-F238E27FC236}">
                <a16:creationId xmlns:a16="http://schemas.microsoft.com/office/drawing/2014/main" id="{3F53EFB5-F533-4AA9-B518-A7A88294375F}"/>
              </a:ext>
            </a:extLst>
          </p:cNvPr>
          <p:cNvSpPr txBox="1"/>
          <p:nvPr/>
        </p:nvSpPr>
        <p:spPr>
          <a:xfrm>
            <a:off x="0" y="6574025"/>
            <a:ext cx="5075428" cy="246221"/>
          </a:xfrm>
          <a:prstGeom prst="rect">
            <a:avLst/>
          </a:prstGeom>
          <a:noFill/>
        </p:spPr>
        <p:txBody>
          <a:bodyPr wrap="none" rtlCol="0">
            <a:spAutoFit/>
          </a:bodyPr>
          <a:lstStyle/>
          <a:p>
            <a:r>
              <a:rPr lang="en-AU" sz="1000"/>
              <a:t>Image source: https://docs.aws.amazon.com/sagemaker/latest/dg/xgboost-HowItWorks.html</a:t>
            </a:r>
          </a:p>
        </p:txBody>
      </p:sp>
      <p:sp>
        <p:nvSpPr>
          <p:cNvPr id="8" name="TextBox 7">
            <a:extLst>
              <a:ext uri="{FF2B5EF4-FFF2-40B4-BE49-F238E27FC236}">
                <a16:creationId xmlns:a16="http://schemas.microsoft.com/office/drawing/2014/main" id="{0F6EA0C4-4467-4D29-AD1E-35A1032CB813}"/>
              </a:ext>
            </a:extLst>
          </p:cNvPr>
          <p:cNvSpPr txBox="1"/>
          <p:nvPr/>
        </p:nvSpPr>
        <p:spPr>
          <a:xfrm>
            <a:off x="55315" y="4009095"/>
            <a:ext cx="2310280" cy="954107"/>
          </a:xfrm>
          <a:prstGeom prst="rect">
            <a:avLst/>
          </a:prstGeom>
          <a:noFill/>
        </p:spPr>
        <p:txBody>
          <a:bodyPr wrap="square" rtlCol="0">
            <a:spAutoFit/>
          </a:bodyPr>
          <a:lstStyle/>
          <a:p>
            <a:r>
              <a:rPr lang="en-AU" sz="1400"/>
              <a:t>Gamma: minimum loss reduction required to make a further partition on a leaf node of the tree.</a:t>
            </a:r>
          </a:p>
        </p:txBody>
      </p:sp>
      <p:sp>
        <p:nvSpPr>
          <p:cNvPr id="7" name="TextBox 6">
            <a:extLst>
              <a:ext uri="{FF2B5EF4-FFF2-40B4-BE49-F238E27FC236}">
                <a16:creationId xmlns:a16="http://schemas.microsoft.com/office/drawing/2014/main" id="{C31D5D75-F10C-4B1E-8E7C-60FBAA0E1A2E}"/>
              </a:ext>
            </a:extLst>
          </p:cNvPr>
          <p:cNvSpPr txBox="1"/>
          <p:nvPr/>
        </p:nvSpPr>
        <p:spPr>
          <a:xfrm>
            <a:off x="10128227" y="4632960"/>
            <a:ext cx="1813638" cy="307777"/>
          </a:xfrm>
          <a:prstGeom prst="rect">
            <a:avLst/>
          </a:prstGeom>
          <a:noFill/>
        </p:spPr>
        <p:txBody>
          <a:bodyPr wrap="none" rtlCol="0">
            <a:spAutoFit/>
          </a:bodyPr>
          <a:lstStyle/>
          <a:p>
            <a:r>
              <a:rPr lang="en-AU" sz="1400"/>
              <a:t>m = number of rounds</a:t>
            </a:r>
          </a:p>
        </p:txBody>
      </p:sp>
      <p:grpSp>
        <p:nvGrpSpPr>
          <p:cNvPr id="21" name="Group 20">
            <a:extLst>
              <a:ext uri="{FF2B5EF4-FFF2-40B4-BE49-F238E27FC236}">
                <a16:creationId xmlns:a16="http://schemas.microsoft.com/office/drawing/2014/main" id="{4E79CAB7-263B-4687-9A64-8B3045959EA3}"/>
              </a:ext>
            </a:extLst>
          </p:cNvPr>
          <p:cNvGrpSpPr/>
          <p:nvPr/>
        </p:nvGrpSpPr>
        <p:grpSpPr>
          <a:xfrm>
            <a:off x="1070826" y="1164538"/>
            <a:ext cx="11203539" cy="5165202"/>
            <a:chOff x="1070826" y="1164538"/>
            <a:chExt cx="11203539" cy="5165202"/>
          </a:xfrm>
        </p:grpSpPr>
        <p:cxnSp>
          <p:nvCxnSpPr>
            <p:cNvPr id="11" name="Straight Arrow Connector 10">
              <a:extLst>
                <a:ext uri="{FF2B5EF4-FFF2-40B4-BE49-F238E27FC236}">
                  <a16:creationId xmlns:a16="http://schemas.microsoft.com/office/drawing/2014/main" id="{88DBAE11-80A7-40AA-9DCA-5092B740C5BD}"/>
                </a:ext>
              </a:extLst>
            </p:cNvPr>
            <p:cNvCxnSpPr>
              <a:cxnSpLocks/>
            </p:cNvCxnSpPr>
            <p:nvPr/>
          </p:nvCxnSpPr>
          <p:spPr>
            <a:xfrm>
              <a:off x="2399680" y="2197536"/>
              <a:ext cx="0" cy="12957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2939FBA1-3B3C-4413-ADB6-BDAFDC9D1B41}"/>
                </a:ext>
              </a:extLst>
            </p:cNvPr>
            <p:cNvSpPr txBox="1"/>
            <p:nvPr/>
          </p:nvSpPr>
          <p:spPr>
            <a:xfrm>
              <a:off x="1070826" y="2522231"/>
              <a:ext cx="1259837" cy="646331"/>
            </a:xfrm>
            <a:prstGeom prst="rect">
              <a:avLst/>
            </a:prstGeom>
            <a:noFill/>
          </p:spPr>
          <p:txBody>
            <a:bodyPr wrap="square" rtlCol="0">
              <a:spAutoFit/>
            </a:bodyPr>
            <a:lstStyle/>
            <a:p>
              <a:r>
                <a:rPr lang="en-AU"/>
                <a:t>Maximum Depth</a:t>
              </a:r>
            </a:p>
          </p:txBody>
        </p:sp>
        <p:grpSp>
          <p:nvGrpSpPr>
            <p:cNvPr id="20" name="Group 19">
              <a:extLst>
                <a:ext uri="{FF2B5EF4-FFF2-40B4-BE49-F238E27FC236}">
                  <a16:creationId xmlns:a16="http://schemas.microsoft.com/office/drawing/2014/main" id="{3F151C55-4DC2-4DF9-A337-DAB25D86196F}"/>
                </a:ext>
              </a:extLst>
            </p:cNvPr>
            <p:cNvGrpSpPr/>
            <p:nvPr/>
          </p:nvGrpSpPr>
          <p:grpSpPr>
            <a:xfrm>
              <a:off x="2537714" y="1164538"/>
              <a:ext cx="9736651" cy="5165202"/>
              <a:chOff x="2537714" y="1164538"/>
              <a:chExt cx="9736651" cy="5165202"/>
            </a:xfrm>
          </p:grpSpPr>
          <p:pic>
            <p:nvPicPr>
              <p:cNvPr id="3" name="Picture 2" descr="Diagram&#10;&#10;Description automatically generated">
                <a:extLst>
                  <a:ext uri="{FF2B5EF4-FFF2-40B4-BE49-F238E27FC236}">
                    <a16:creationId xmlns:a16="http://schemas.microsoft.com/office/drawing/2014/main" id="{038B93F8-032F-41E7-B4CE-29E979E75537}"/>
                  </a:ext>
                </a:extLst>
              </p:cNvPr>
              <p:cNvPicPr>
                <a:picLocks noChangeAspect="1"/>
              </p:cNvPicPr>
              <p:nvPr/>
            </p:nvPicPr>
            <p:blipFill rotWithShape="1">
              <a:blip r:embed="rId3">
                <a:extLst>
                  <a:ext uri="{28A0092B-C50C-407E-A947-70E740481C1C}">
                    <a14:useLocalDpi xmlns:a14="http://schemas.microsoft.com/office/drawing/2010/main" val="0"/>
                  </a:ext>
                </a:extLst>
              </a:blip>
              <a:srcRect b="21689"/>
              <a:stretch/>
            </p:blipFill>
            <p:spPr>
              <a:xfrm>
                <a:off x="2537714" y="1164538"/>
                <a:ext cx="9736651" cy="5165202"/>
              </a:xfrm>
              <a:prstGeom prst="rect">
                <a:avLst/>
              </a:prstGeom>
            </p:spPr>
          </p:pic>
          <p:sp>
            <p:nvSpPr>
              <p:cNvPr id="19" name="Rectangle 18">
                <a:extLst>
                  <a:ext uri="{FF2B5EF4-FFF2-40B4-BE49-F238E27FC236}">
                    <a16:creationId xmlns:a16="http://schemas.microsoft.com/office/drawing/2014/main" id="{AAAF8674-6B43-475D-ADA4-CBA60F8B42F4}"/>
                  </a:ext>
                </a:extLst>
              </p:cNvPr>
              <p:cNvSpPr/>
              <p:nvPr/>
            </p:nvSpPr>
            <p:spPr>
              <a:xfrm>
                <a:off x="6380990" y="6020024"/>
                <a:ext cx="3338197" cy="30971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spTree>
    <p:extLst>
      <p:ext uri="{BB962C8B-B14F-4D97-AF65-F5344CB8AC3E}">
        <p14:creationId xmlns:p14="http://schemas.microsoft.com/office/powerpoint/2010/main" val="4230184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Diagram&#10;&#10;Description automatically generated">
            <a:extLst>
              <a:ext uri="{FF2B5EF4-FFF2-40B4-BE49-F238E27FC236}">
                <a16:creationId xmlns:a16="http://schemas.microsoft.com/office/drawing/2014/main" id="{80897FBB-AEB3-47FA-BB06-4F940CD88A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88" y="2317051"/>
            <a:ext cx="7172358" cy="4183108"/>
          </a:xfrm>
          <a:prstGeom prst="rect">
            <a:avLst/>
          </a:prstGeom>
        </p:spPr>
      </p:pic>
      <p:sp>
        <p:nvSpPr>
          <p:cNvPr id="8" name="Title 1">
            <a:extLst>
              <a:ext uri="{FF2B5EF4-FFF2-40B4-BE49-F238E27FC236}">
                <a16:creationId xmlns:a16="http://schemas.microsoft.com/office/drawing/2014/main" id="{365B9844-5EE7-4F26-8807-4B2E2E0A68F5}"/>
              </a:ext>
            </a:extLst>
          </p:cNvPr>
          <p:cNvSpPr>
            <a:spLocks noGrp="1"/>
          </p:cNvSpPr>
          <p:nvPr>
            <p:ph type="title"/>
          </p:nvPr>
        </p:nvSpPr>
        <p:spPr>
          <a:xfrm>
            <a:off x="439500" y="357841"/>
            <a:ext cx="7037746" cy="1047135"/>
          </a:xfrm>
        </p:spPr>
        <p:txBody>
          <a:bodyPr>
            <a:noAutofit/>
          </a:bodyPr>
          <a:lstStyle/>
          <a:p>
            <a:r>
              <a:rPr lang="en-AU" sz="3600" dirty="0"/>
              <a:t>Gradient Boosting Machines (GBM)</a:t>
            </a:r>
          </a:p>
        </p:txBody>
      </p:sp>
      <p:sp>
        <p:nvSpPr>
          <p:cNvPr id="9" name="TextBox 8">
            <a:extLst>
              <a:ext uri="{FF2B5EF4-FFF2-40B4-BE49-F238E27FC236}">
                <a16:creationId xmlns:a16="http://schemas.microsoft.com/office/drawing/2014/main" id="{05843B8B-0245-4157-94F7-7409E18BE4A5}"/>
              </a:ext>
            </a:extLst>
          </p:cNvPr>
          <p:cNvSpPr txBox="1"/>
          <p:nvPr/>
        </p:nvSpPr>
        <p:spPr>
          <a:xfrm>
            <a:off x="7922238" y="497382"/>
            <a:ext cx="3854303" cy="954107"/>
          </a:xfrm>
          <a:prstGeom prst="rect">
            <a:avLst/>
          </a:prstGeom>
          <a:noFill/>
        </p:spPr>
        <p:txBody>
          <a:bodyPr wrap="square" rtlCol="0">
            <a:spAutoFit/>
          </a:bodyPr>
          <a:lstStyle/>
          <a:p>
            <a:r>
              <a:rPr lang="en-AU" b="0" i="0">
                <a:solidFill>
                  <a:srgbClr val="292929"/>
                </a:solidFill>
                <a:effectLst/>
                <a:latin typeface="charter"/>
              </a:rPr>
              <a:t>Gradient Boosting approach is given by</a:t>
            </a:r>
          </a:p>
          <a:p>
            <a:r>
              <a:rPr lang="en-AU" b="1" i="0">
                <a:solidFill>
                  <a:srgbClr val="292929"/>
                </a:solidFill>
                <a:effectLst/>
                <a:latin typeface="Charter"/>
              </a:rPr>
              <a:t> </a:t>
            </a:r>
          </a:p>
          <a:p>
            <a:r>
              <a:rPr lang="en-AU" sz="2000" b="1" i="0">
                <a:solidFill>
                  <a:srgbClr val="292929"/>
                </a:solidFill>
                <a:effectLst/>
                <a:latin typeface="Charter"/>
              </a:rPr>
              <a:t>	</a:t>
            </a:r>
            <a:endParaRPr lang="en-AU" sz="2000"/>
          </a:p>
        </p:txBody>
      </p:sp>
      <p:sp>
        <p:nvSpPr>
          <p:cNvPr id="10" name="Rectangle 9">
            <a:extLst>
              <a:ext uri="{FF2B5EF4-FFF2-40B4-BE49-F238E27FC236}">
                <a16:creationId xmlns:a16="http://schemas.microsoft.com/office/drawing/2014/main" id="{27D837FB-ED74-4B6D-BF7C-4070AD82AB81}"/>
              </a:ext>
            </a:extLst>
          </p:cNvPr>
          <p:cNvSpPr/>
          <p:nvPr/>
        </p:nvSpPr>
        <p:spPr>
          <a:xfrm>
            <a:off x="8829219" y="974435"/>
            <a:ext cx="2040339" cy="56847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2" name="Picture 11" descr="Diagram&#10;&#10;Description automatically generated">
            <a:extLst>
              <a:ext uri="{FF2B5EF4-FFF2-40B4-BE49-F238E27FC236}">
                <a16:creationId xmlns:a16="http://schemas.microsoft.com/office/drawing/2014/main" id="{43DDC657-31F5-49AC-B6A6-AB1E81844438}"/>
              </a:ext>
            </a:extLst>
          </p:cNvPr>
          <p:cNvPicPr>
            <a:picLocks noChangeAspect="1"/>
          </p:cNvPicPr>
          <p:nvPr/>
        </p:nvPicPr>
        <p:blipFill rotWithShape="1">
          <a:blip r:embed="rId4">
            <a:extLst>
              <a:ext uri="{BEBA8EAE-BF5A-486C-A8C5-ECC9F3942E4B}">
                <a14:imgProps xmlns:a14="http://schemas.microsoft.com/office/drawing/2010/main">
                  <a14:imgLayer r:embed="rId5">
                    <a14:imgEffect>
                      <a14:sharpenSoften amount="25000"/>
                    </a14:imgEffect>
                  </a14:imgLayer>
                </a14:imgProps>
              </a:ext>
              <a:ext uri="{28A0092B-C50C-407E-A947-70E740481C1C}">
                <a14:useLocalDpi xmlns:a14="http://schemas.microsoft.com/office/drawing/2010/main" val="0"/>
              </a:ext>
            </a:extLst>
          </a:blip>
          <a:srcRect l="37056" t="73427" r="25080" b="21102"/>
          <a:stretch/>
        </p:blipFill>
        <p:spPr>
          <a:xfrm>
            <a:off x="7727892" y="2493100"/>
            <a:ext cx="3854303" cy="377230"/>
          </a:xfrm>
          <a:prstGeom prst="rect">
            <a:avLst/>
          </a:prstGeom>
        </p:spPr>
      </p:pic>
      <p:sp>
        <p:nvSpPr>
          <p:cNvPr id="13" name="TextBox 12">
            <a:extLst>
              <a:ext uri="{FF2B5EF4-FFF2-40B4-BE49-F238E27FC236}">
                <a16:creationId xmlns:a16="http://schemas.microsoft.com/office/drawing/2014/main" id="{D98F6C0F-7509-4019-A276-DAA2847015C8}"/>
              </a:ext>
            </a:extLst>
          </p:cNvPr>
          <p:cNvSpPr txBox="1"/>
          <p:nvPr/>
        </p:nvSpPr>
        <p:spPr>
          <a:xfrm>
            <a:off x="7922238" y="1964724"/>
            <a:ext cx="2581732" cy="369332"/>
          </a:xfrm>
          <a:prstGeom prst="rect">
            <a:avLst/>
          </a:prstGeom>
          <a:noFill/>
        </p:spPr>
        <p:txBody>
          <a:bodyPr wrap="none" rtlCol="0">
            <a:spAutoFit/>
          </a:bodyPr>
          <a:lstStyle/>
          <a:p>
            <a:r>
              <a:rPr lang="en-AU"/>
              <a:t>Recall from previous slide</a:t>
            </a:r>
          </a:p>
        </p:txBody>
      </p:sp>
      <p:sp>
        <p:nvSpPr>
          <p:cNvPr id="14" name="Rectangle 13">
            <a:extLst>
              <a:ext uri="{FF2B5EF4-FFF2-40B4-BE49-F238E27FC236}">
                <a16:creationId xmlns:a16="http://schemas.microsoft.com/office/drawing/2014/main" id="{79F11DDA-441E-417B-B4F8-8FDCD13A1747}"/>
              </a:ext>
            </a:extLst>
          </p:cNvPr>
          <p:cNvSpPr/>
          <p:nvPr/>
        </p:nvSpPr>
        <p:spPr>
          <a:xfrm>
            <a:off x="7825064" y="2402675"/>
            <a:ext cx="3659957" cy="56847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6" name="Picture 15" descr="Graphical user interface, application&#10;&#10;Description automatically generated">
            <a:extLst>
              <a:ext uri="{FF2B5EF4-FFF2-40B4-BE49-F238E27FC236}">
                <a16:creationId xmlns:a16="http://schemas.microsoft.com/office/drawing/2014/main" id="{12A193BA-102F-49E6-A133-4C014FBE678B}"/>
              </a:ext>
            </a:extLst>
          </p:cNvPr>
          <p:cNvPicPr>
            <a:picLocks noChangeAspect="1"/>
          </p:cNvPicPr>
          <p:nvPr/>
        </p:nvPicPr>
        <p:blipFill rotWithShape="1">
          <a:blip r:embed="rId6">
            <a:extLst>
              <a:ext uri="{28A0092B-C50C-407E-A947-70E740481C1C}">
                <a14:useLocalDpi xmlns:a14="http://schemas.microsoft.com/office/drawing/2010/main" val="0"/>
              </a:ext>
            </a:extLst>
          </a:blip>
          <a:srcRect l="46403" t="53554" r="44184" b="42989"/>
          <a:stretch/>
        </p:blipFill>
        <p:spPr>
          <a:xfrm>
            <a:off x="9020945" y="1092561"/>
            <a:ext cx="1848613" cy="381725"/>
          </a:xfrm>
          <a:prstGeom prst="rect">
            <a:avLst/>
          </a:prstGeom>
        </p:spPr>
      </p:pic>
      <p:cxnSp>
        <p:nvCxnSpPr>
          <p:cNvPr id="18" name="Straight Arrow Connector 17">
            <a:extLst>
              <a:ext uri="{FF2B5EF4-FFF2-40B4-BE49-F238E27FC236}">
                <a16:creationId xmlns:a16="http://schemas.microsoft.com/office/drawing/2014/main" id="{CF932DD3-7A27-4ECA-804F-C168667CB640}"/>
              </a:ext>
            </a:extLst>
          </p:cNvPr>
          <p:cNvCxnSpPr/>
          <p:nvPr/>
        </p:nvCxnSpPr>
        <p:spPr>
          <a:xfrm>
            <a:off x="10382864" y="2843326"/>
            <a:ext cx="0" cy="4866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EA03EA40-865D-403A-87ED-30E6881F2798}"/>
              </a:ext>
            </a:extLst>
          </p:cNvPr>
          <p:cNvCxnSpPr/>
          <p:nvPr/>
        </p:nvCxnSpPr>
        <p:spPr>
          <a:xfrm>
            <a:off x="10048567" y="2843326"/>
            <a:ext cx="0" cy="4866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CD5C651A-B70E-47AD-BD42-B2B28129575F}"/>
              </a:ext>
            </a:extLst>
          </p:cNvPr>
          <p:cNvSpPr txBox="1"/>
          <p:nvPr/>
        </p:nvSpPr>
        <p:spPr>
          <a:xfrm>
            <a:off x="9732122" y="3285242"/>
            <a:ext cx="483594" cy="369332"/>
          </a:xfrm>
          <a:prstGeom prst="rect">
            <a:avLst/>
          </a:prstGeom>
          <a:noFill/>
        </p:spPr>
        <p:txBody>
          <a:bodyPr wrap="none" rtlCol="0">
            <a:spAutoFit/>
          </a:bodyPr>
          <a:lstStyle/>
          <a:p>
            <a:r>
              <a:rPr lang="en-AU"/>
              <a:t>eta</a:t>
            </a:r>
          </a:p>
        </p:txBody>
      </p:sp>
      <p:sp>
        <p:nvSpPr>
          <p:cNvPr id="21" name="TextBox 20">
            <a:extLst>
              <a:ext uri="{FF2B5EF4-FFF2-40B4-BE49-F238E27FC236}">
                <a16:creationId xmlns:a16="http://schemas.microsoft.com/office/drawing/2014/main" id="{8F7E38D2-493B-4B38-B2D3-EA3D5B035857}"/>
              </a:ext>
            </a:extLst>
          </p:cNvPr>
          <p:cNvSpPr txBox="1"/>
          <p:nvPr/>
        </p:nvSpPr>
        <p:spPr>
          <a:xfrm>
            <a:off x="10262173" y="3281230"/>
            <a:ext cx="927049" cy="369332"/>
          </a:xfrm>
          <a:prstGeom prst="rect">
            <a:avLst/>
          </a:prstGeom>
          <a:noFill/>
        </p:spPr>
        <p:txBody>
          <a:bodyPr wrap="none" rtlCol="0">
            <a:spAutoFit/>
          </a:bodyPr>
          <a:lstStyle/>
          <a:p>
            <a:r>
              <a:rPr lang="en-AU"/>
              <a:t>residual</a:t>
            </a:r>
          </a:p>
        </p:txBody>
      </p:sp>
      <p:sp>
        <p:nvSpPr>
          <p:cNvPr id="22" name="TextBox 21">
            <a:extLst>
              <a:ext uri="{FF2B5EF4-FFF2-40B4-BE49-F238E27FC236}">
                <a16:creationId xmlns:a16="http://schemas.microsoft.com/office/drawing/2014/main" id="{967ED000-2523-404E-AA98-B758198DEEC6}"/>
              </a:ext>
            </a:extLst>
          </p:cNvPr>
          <p:cNvSpPr txBox="1"/>
          <p:nvPr/>
        </p:nvSpPr>
        <p:spPr>
          <a:xfrm>
            <a:off x="0" y="6624850"/>
            <a:ext cx="3687228" cy="246221"/>
          </a:xfrm>
          <a:prstGeom prst="rect">
            <a:avLst/>
          </a:prstGeom>
          <a:noFill/>
        </p:spPr>
        <p:txBody>
          <a:bodyPr wrap="none" rtlCol="0">
            <a:spAutoFit/>
          </a:bodyPr>
          <a:lstStyle/>
          <a:p>
            <a:r>
              <a:rPr lang="en-AU" sz="1000"/>
              <a:t>Image source: https://explained.ai/gradient-boosting/descent.html</a:t>
            </a:r>
          </a:p>
        </p:txBody>
      </p:sp>
    </p:spTree>
    <p:extLst>
      <p:ext uri="{BB962C8B-B14F-4D97-AF65-F5344CB8AC3E}">
        <p14:creationId xmlns:p14="http://schemas.microsoft.com/office/powerpoint/2010/main" val="20842522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B3A1FA-F444-4AA4-BD20-110C0A065098}"/>
              </a:ext>
            </a:extLst>
          </p:cNvPr>
          <p:cNvSpPr>
            <a:spLocks noGrp="1"/>
          </p:cNvSpPr>
          <p:nvPr>
            <p:ph type="title"/>
          </p:nvPr>
        </p:nvSpPr>
        <p:spPr>
          <a:xfrm>
            <a:off x="838200" y="199864"/>
            <a:ext cx="10515600" cy="623919"/>
          </a:xfrm>
        </p:spPr>
        <p:txBody>
          <a:bodyPr>
            <a:normAutofit/>
          </a:bodyPr>
          <a:lstStyle/>
          <a:p>
            <a:r>
              <a:rPr lang="en-AU" sz="3600" dirty="0"/>
              <a:t>Hyperparameter Tuning</a:t>
            </a:r>
          </a:p>
        </p:txBody>
      </p:sp>
      <p:sp>
        <p:nvSpPr>
          <p:cNvPr id="5" name="TextBox 4">
            <a:extLst>
              <a:ext uri="{FF2B5EF4-FFF2-40B4-BE49-F238E27FC236}">
                <a16:creationId xmlns:a16="http://schemas.microsoft.com/office/drawing/2014/main" id="{F4B9B9FE-A042-4A09-B9FA-6BA1AE3F58D3}"/>
              </a:ext>
            </a:extLst>
          </p:cNvPr>
          <p:cNvSpPr txBox="1"/>
          <p:nvPr/>
        </p:nvSpPr>
        <p:spPr>
          <a:xfrm>
            <a:off x="838200" y="919350"/>
            <a:ext cx="5433732" cy="369332"/>
          </a:xfrm>
          <a:prstGeom prst="rect">
            <a:avLst/>
          </a:prstGeom>
          <a:noFill/>
        </p:spPr>
        <p:txBody>
          <a:bodyPr wrap="none" rtlCol="0">
            <a:spAutoFit/>
          </a:bodyPr>
          <a:lstStyle/>
          <a:p>
            <a:r>
              <a:rPr lang="en-AU"/>
              <a:t>On gamma, maximum depth, eta, and number of rounds</a:t>
            </a:r>
          </a:p>
        </p:txBody>
      </p:sp>
      <p:sp>
        <p:nvSpPr>
          <p:cNvPr id="6" name="TextBox 5">
            <a:extLst>
              <a:ext uri="{FF2B5EF4-FFF2-40B4-BE49-F238E27FC236}">
                <a16:creationId xmlns:a16="http://schemas.microsoft.com/office/drawing/2014/main" id="{280E0645-15E5-49C1-827F-69990896F1C4}"/>
              </a:ext>
            </a:extLst>
          </p:cNvPr>
          <p:cNvSpPr txBox="1"/>
          <p:nvPr/>
        </p:nvSpPr>
        <p:spPr>
          <a:xfrm>
            <a:off x="1154230" y="6304002"/>
            <a:ext cx="9883539" cy="369332"/>
          </a:xfrm>
          <a:prstGeom prst="rect">
            <a:avLst/>
          </a:prstGeom>
          <a:noFill/>
        </p:spPr>
        <p:txBody>
          <a:bodyPr wrap="none" rtlCol="0">
            <a:spAutoFit/>
          </a:bodyPr>
          <a:lstStyle/>
          <a:p>
            <a:r>
              <a:rPr lang="en-AU"/>
              <a:t>Best hyperparameter combination:  gamma=1, maximum depth=8, eta=0.1, and number of rounds=100</a:t>
            </a:r>
          </a:p>
        </p:txBody>
      </p:sp>
      <p:pic>
        <p:nvPicPr>
          <p:cNvPr id="8" name="Picture 7" descr="A picture containing text, clock, clipart, gauge&#10;&#10;Description automatically generated">
            <a:extLst>
              <a:ext uri="{FF2B5EF4-FFF2-40B4-BE49-F238E27FC236}">
                <a16:creationId xmlns:a16="http://schemas.microsoft.com/office/drawing/2014/main" id="{F565C7FF-7302-49E0-B725-84EE9B8567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90921" y="5137205"/>
            <a:ext cx="2954850" cy="810402"/>
          </a:xfrm>
          <a:prstGeom prst="rect">
            <a:avLst/>
          </a:prstGeom>
        </p:spPr>
      </p:pic>
      <p:sp>
        <p:nvSpPr>
          <p:cNvPr id="9" name="TextBox 8">
            <a:extLst>
              <a:ext uri="{FF2B5EF4-FFF2-40B4-BE49-F238E27FC236}">
                <a16:creationId xmlns:a16="http://schemas.microsoft.com/office/drawing/2014/main" id="{AC62DC44-827B-4725-B52B-548E5ADC90AF}"/>
              </a:ext>
            </a:extLst>
          </p:cNvPr>
          <p:cNvSpPr txBox="1"/>
          <p:nvPr/>
        </p:nvSpPr>
        <p:spPr>
          <a:xfrm>
            <a:off x="8830984" y="4621732"/>
            <a:ext cx="1457450" cy="369332"/>
          </a:xfrm>
          <a:prstGeom prst="rect">
            <a:avLst/>
          </a:prstGeom>
          <a:noFill/>
        </p:spPr>
        <p:txBody>
          <a:bodyPr wrap="none" rtlCol="0">
            <a:spAutoFit/>
          </a:bodyPr>
          <a:lstStyle/>
          <a:p>
            <a:r>
              <a:rPr lang="en-AU"/>
              <a:t>Loss Function</a:t>
            </a:r>
          </a:p>
        </p:txBody>
      </p:sp>
      <p:grpSp>
        <p:nvGrpSpPr>
          <p:cNvPr id="13" name="Group 12">
            <a:extLst>
              <a:ext uri="{FF2B5EF4-FFF2-40B4-BE49-F238E27FC236}">
                <a16:creationId xmlns:a16="http://schemas.microsoft.com/office/drawing/2014/main" id="{340DBE27-94B3-4E4D-9D97-37B7AA409EE2}"/>
              </a:ext>
            </a:extLst>
          </p:cNvPr>
          <p:cNvGrpSpPr/>
          <p:nvPr/>
        </p:nvGrpSpPr>
        <p:grpSpPr>
          <a:xfrm>
            <a:off x="838200" y="1331155"/>
            <a:ext cx="7992784" cy="4932689"/>
            <a:chOff x="838200" y="1202480"/>
            <a:chExt cx="7992784" cy="4932689"/>
          </a:xfrm>
        </p:grpSpPr>
        <p:pic>
          <p:nvPicPr>
            <p:cNvPr id="11" name="Picture 10" descr="Chart, scatter chart&#10;&#10;Description automatically generated">
              <a:extLst>
                <a:ext uri="{FF2B5EF4-FFF2-40B4-BE49-F238E27FC236}">
                  <a16:creationId xmlns:a16="http://schemas.microsoft.com/office/drawing/2014/main" id="{BEC57752-F798-4AD1-A028-FD2FD5F22E8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200" y="1202480"/>
              <a:ext cx="7992784" cy="4932689"/>
            </a:xfrm>
            <a:prstGeom prst="rect">
              <a:avLst/>
            </a:prstGeom>
          </p:spPr>
        </p:pic>
        <p:sp>
          <p:nvSpPr>
            <p:cNvPr id="12" name="Oval 11">
              <a:extLst>
                <a:ext uri="{FF2B5EF4-FFF2-40B4-BE49-F238E27FC236}">
                  <a16:creationId xmlns:a16="http://schemas.microsoft.com/office/drawing/2014/main" id="{665B534E-2B89-4639-92BC-AFFFC09DA697}"/>
                </a:ext>
              </a:extLst>
            </p:cNvPr>
            <p:cNvSpPr/>
            <p:nvPr/>
          </p:nvSpPr>
          <p:spPr>
            <a:xfrm>
              <a:off x="4834592" y="5362033"/>
              <a:ext cx="391885" cy="36074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3" name="TextBox 2">
            <a:extLst>
              <a:ext uri="{FF2B5EF4-FFF2-40B4-BE49-F238E27FC236}">
                <a16:creationId xmlns:a16="http://schemas.microsoft.com/office/drawing/2014/main" id="{FFD008FE-758A-49A1-8C24-002C19D60D82}"/>
              </a:ext>
            </a:extLst>
          </p:cNvPr>
          <p:cNvSpPr txBox="1"/>
          <p:nvPr/>
        </p:nvSpPr>
        <p:spPr>
          <a:xfrm>
            <a:off x="6095999" y="409490"/>
            <a:ext cx="2136867" cy="369332"/>
          </a:xfrm>
          <a:prstGeom prst="rect">
            <a:avLst/>
          </a:prstGeom>
          <a:noFill/>
        </p:spPr>
        <p:txBody>
          <a:bodyPr wrap="none" rtlCol="0">
            <a:spAutoFit/>
          </a:bodyPr>
          <a:lstStyle/>
          <a:p>
            <a:r>
              <a:rPr lang="en-AU"/>
              <a:t>On 50 random genes</a:t>
            </a:r>
          </a:p>
        </p:txBody>
      </p:sp>
    </p:spTree>
    <p:extLst>
      <p:ext uri="{BB962C8B-B14F-4D97-AF65-F5344CB8AC3E}">
        <p14:creationId xmlns:p14="http://schemas.microsoft.com/office/powerpoint/2010/main" val="14222202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CA3C24-BC69-4F9A-8478-0926E750AF72}"/>
              </a:ext>
            </a:extLst>
          </p:cNvPr>
          <p:cNvSpPr>
            <a:spLocks noGrp="1"/>
          </p:cNvSpPr>
          <p:nvPr>
            <p:ph type="title"/>
          </p:nvPr>
        </p:nvSpPr>
        <p:spPr/>
        <p:txBody>
          <a:bodyPr>
            <a:normAutofit/>
          </a:bodyPr>
          <a:lstStyle/>
          <a:p>
            <a:r>
              <a:rPr lang="en-AU" sz="3600" dirty="0"/>
              <a:t>Evaluation</a:t>
            </a:r>
          </a:p>
        </p:txBody>
      </p:sp>
      <p:sp>
        <p:nvSpPr>
          <p:cNvPr id="3" name="TextBox 2">
            <a:extLst>
              <a:ext uri="{FF2B5EF4-FFF2-40B4-BE49-F238E27FC236}">
                <a16:creationId xmlns:a16="http://schemas.microsoft.com/office/drawing/2014/main" id="{8161E2AD-F2D0-4696-934D-5F742DE74B7B}"/>
              </a:ext>
            </a:extLst>
          </p:cNvPr>
          <p:cNvSpPr txBox="1"/>
          <p:nvPr/>
        </p:nvSpPr>
        <p:spPr>
          <a:xfrm>
            <a:off x="838200" y="1506022"/>
            <a:ext cx="9337623" cy="369332"/>
          </a:xfrm>
          <a:prstGeom prst="rect">
            <a:avLst/>
          </a:prstGeom>
          <a:noFill/>
        </p:spPr>
        <p:txBody>
          <a:bodyPr wrap="square" lIns="91440" tIns="45720" rIns="91440" bIns="45720" rtlCol="0" anchor="t">
            <a:spAutoFit/>
          </a:bodyPr>
          <a:lstStyle/>
          <a:p>
            <a:r>
              <a:rPr lang="en-AU"/>
              <a:t>Compute the correlation between each gene in the prediction and its true (observed) value</a:t>
            </a:r>
          </a:p>
        </p:txBody>
      </p:sp>
      <p:pic>
        <p:nvPicPr>
          <p:cNvPr id="6" name="Picture 5" descr="Chart, line chart&#10;&#10;Description automatically generated">
            <a:extLst>
              <a:ext uri="{FF2B5EF4-FFF2-40B4-BE49-F238E27FC236}">
                <a16:creationId xmlns:a16="http://schemas.microsoft.com/office/drawing/2014/main" id="{52DA0993-6921-4E0D-BA9C-3FC68BFD08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1497" y="2446854"/>
            <a:ext cx="5925016" cy="3656581"/>
          </a:xfrm>
          <a:prstGeom prst="rect">
            <a:avLst/>
          </a:prstGeom>
        </p:spPr>
      </p:pic>
      <p:graphicFrame>
        <p:nvGraphicFramePr>
          <p:cNvPr id="12" name="Table 4">
            <a:extLst>
              <a:ext uri="{FF2B5EF4-FFF2-40B4-BE49-F238E27FC236}">
                <a16:creationId xmlns:a16="http://schemas.microsoft.com/office/drawing/2014/main" id="{E68D797F-4999-472F-9BEF-8726F34A434F}"/>
              </a:ext>
            </a:extLst>
          </p:cNvPr>
          <p:cNvGraphicFramePr>
            <a:graphicFrameLocks noGrp="1"/>
          </p:cNvGraphicFramePr>
          <p:nvPr>
            <p:extLst>
              <p:ext uri="{D42A27DB-BD31-4B8C-83A1-F6EECF244321}">
                <p14:modId xmlns:p14="http://schemas.microsoft.com/office/powerpoint/2010/main" val="2459991393"/>
              </p:ext>
            </p:extLst>
          </p:nvPr>
        </p:nvGraphicFramePr>
        <p:xfrm>
          <a:off x="6665125" y="3627797"/>
          <a:ext cx="5065378" cy="1854200"/>
        </p:xfrm>
        <a:graphic>
          <a:graphicData uri="http://schemas.openxmlformats.org/drawingml/2006/table">
            <a:tbl>
              <a:tblPr firstRow="1" bandRow="1">
                <a:tableStyleId>{21E4AEA4-8DFA-4A89-87EB-49C32662AFE0}</a:tableStyleId>
              </a:tblPr>
              <a:tblGrid>
                <a:gridCol w="1972438">
                  <a:extLst>
                    <a:ext uri="{9D8B030D-6E8A-4147-A177-3AD203B41FA5}">
                      <a16:colId xmlns:a16="http://schemas.microsoft.com/office/drawing/2014/main" val="200345448"/>
                    </a:ext>
                  </a:extLst>
                </a:gridCol>
                <a:gridCol w="1561514">
                  <a:extLst>
                    <a:ext uri="{9D8B030D-6E8A-4147-A177-3AD203B41FA5}">
                      <a16:colId xmlns:a16="http://schemas.microsoft.com/office/drawing/2014/main" val="3341798904"/>
                    </a:ext>
                  </a:extLst>
                </a:gridCol>
                <a:gridCol w="1531426">
                  <a:extLst>
                    <a:ext uri="{9D8B030D-6E8A-4147-A177-3AD203B41FA5}">
                      <a16:colId xmlns:a16="http://schemas.microsoft.com/office/drawing/2014/main" val="102103638"/>
                    </a:ext>
                  </a:extLst>
                </a:gridCol>
              </a:tblGrid>
              <a:tr h="370840">
                <a:tc rowSpan="2">
                  <a:txBody>
                    <a:bodyPr/>
                    <a:lstStyle/>
                    <a:p>
                      <a:pPr algn="ctr"/>
                      <a:r>
                        <a:rPr lang="en-AU" dirty="0"/>
                        <a:t>Model</a:t>
                      </a:r>
                    </a:p>
                  </a:txBody>
                  <a:tcPr/>
                </a:tc>
                <a:tc gridSpan="2">
                  <a:txBody>
                    <a:bodyPr/>
                    <a:lstStyle/>
                    <a:p>
                      <a:pPr algn="ctr"/>
                      <a:r>
                        <a:rPr lang="en-AU" dirty="0"/>
                        <a:t>Median Correlation</a:t>
                      </a:r>
                    </a:p>
                  </a:txBody>
                  <a:tcPr/>
                </a:tc>
                <a:tc hMerge="1">
                  <a:txBody>
                    <a:bodyPr/>
                    <a:lstStyle/>
                    <a:p>
                      <a:endParaRPr lang="en-AU" dirty="0"/>
                    </a:p>
                  </a:txBody>
                  <a:tcPr/>
                </a:tc>
                <a:extLst>
                  <a:ext uri="{0D108BD9-81ED-4DB2-BD59-A6C34878D82A}">
                    <a16:rowId xmlns:a16="http://schemas.microsoft.com/office/drawing/2014/main" val="2011727283"/>
                  </a:ext>
                </a:extLst>
              </a:tr>
              <a:tr h="370840">
                <a:tc vMerge="1">
                  <a:txBody>
                    <a:bodyPr/>
                    <a:lstStyle/>
                    <a:p>
                      <a:r>
                        <a:rPr lang="en-AU" dirty="0"/>
                        <a:t>Model</a:t>
                      </a:r>
                    </a:p>
                  </a:txBody>
                  <a:tcPr/>
                </a:tc>
                <a:tc>
                  <a:txBody>
                    <a:bodyPr/>
                    <a:lstStyle/>
                    <a:p>
                      <a:pPr algn="ctr"/>
                      <a:r>
                        <a:rPr lang="en-AU" dirty="0"/>
                        <a:t>Training</a:t>
                      </a:r>
                    </a:p>
                  </a:txBody>
                  <a:tcPr/>
                </a:tc>
                <a:tc>
                  <a:txBody>
                    <a:bodyPr/>
                    <a:lstStyle/>
                    <a:p>
                      <a:pPr algn="ctr"/>
                      <a:r>
                        <a:rPr lang="en-AU" dirty="0"/>
                        <a:t>Test</a:t>
                      </a:r>
                    </a:p>
                  </a:txBody>
                  <a:tcPr/>
                </a:tc>
                <a:extLst>
                  <a:ext uri="{0D108BD9-81ED-4DB2-BD59-A6C34878D82A}">
                    <a16:rowId xmlns:a16="http://schemas.microsoft.com/office/drawing/2014/main" val="168720330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AU" err="1"/>
                        <a:t>XGBoost</a:t>
                      </a:r>
                      <a:endParaRPr lang="en-AU"/>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AU"/>
                        <a:t>0.990975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AU" dirty="0"/>
                        <a:t>0.4364047</a:t>
                      </a:r>
                    </a:p>
                  </a:txBody>
                  <a:tcPr/>
                </a:tc>
                <a:extLst>
                  <a:ext uri="{0D108BD9-81ED-4DB2-BD59-A6C34878D82A}">
                    <a16:rowId xmlns:a16="http://schemas.microsoft.com/office/drawing/2014/main" val="306118953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AU"/>
                        <a:t>Neural Network</a:t>
                      </a:r>
                    </a:p>
                  </a:txBody>
                  <a:tcPr/>
                </a:tc>
                <a:tc>
                  <a:txBody>
                    <a:bodyPr/>
                    <a:lstStyle/>
                    <a:p>
                      <a:pPr algn="ctr"/>
                      <a:endParaRPr lang="en-AU" dirty="0"/>
                    </a:p>
                  </a:txBody>
                  <a:tcPr/>
                </a:tc>
                <a:tc>
                  <a:txBody>
                    <a:bodyPr/>
                    <a:lstStyle/>
                    <a:p>
                      <a:pPr algn="ctr"/>
                      <a:endParaRPr lang="en-AU" dirty="0"/>
                    </a:p>
                  </a:txBody>
                  <a:tcPr/>
                </a:tc>
                <a:extLst>
                  <a:ext uri="{0D108BD9-81ED-4DB2-BD59-A6C34878D82A}">
                    <a16:rowId xmlns:a16="http://schemas.microsoft.com/office/drawing/2014/main" val="3837097764"/>
                  </a:ext>
                </a:extLst>
              </a:tr>
              <a:tr h="370840">
                <a:tc>
                  <a:txBody>
                    <a:bodyPr/>
                    <a:lstStyle/>
                    <a:p>
                      <a:pPr algn="ctr"/>
                      <a:r>
                        <a:rPr lang="en-AU"/>
                        <a:t>Ensemble</a:t>
                      </a:r>
                    </a:p>
                  </a:txBody>
                  <a:tcPr/>
                </a:tc>
                <a:tc>
                  <a:txBody>
                    <a:bodyPr/>
                    <a:lstStyle/>
                    <a:p>
                      <a:pPr algn="ctr"/>
                      <a:endParaRPr lang="en-AU" dirty="0"/>
                    </a:p>
                  </a:txBody>
                  <a:tcPr/>
                </a:tc>
                <a:tc>
                  <a:txBody>
                    <a:bodyPr/>
                    <a:lstStyle/>
                    <a:p>
                      <a:pPr algn="ctr"/>
                      <a:endParaRPr lang="en-AU" dirty="0"/>
                    </a:p>
                  </a:txBody>
                  <a:tcPr/>
                </a:tc>
                <a:extLst>
                  <a:ext uri="{0D108BD9-81ED-4DB2-BD59-A6C34878D82A}">
                    <a16:rowId xmlns:a16="http://schemas.microsoft.com/office/drawing/2014/main" val="1195417014"/>
                  </a:ext>
                </a:extLst>
              </a:tr>
            </a:tbl>
          </a:graphicData>
        </a:graphic>
      </p:graphicFrame>
    </p:spTree>
    <p:extLst>
      <p:ext uri="{BB962C8B-B14F-4D97-AF65-F5344CB8AC3E}">
        <p14:creationId xmlns:p14="http://schemas.microsoft.com/office/powerpoint/2010/main" val="32031989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0757849-CF04-420C-94A3-DADED98B0A74}"/>
              </a:ext>
            </a:extLst>
          </p:cNvPr>
          <p:cNvSpPr txBox="1">
            <a:spLocks/>
          </p:cNvSpPr>
          <p:nvPr/>
        </p:nvSpPr>
        <p:spPr>
          <a:xfrm>
            <a:off x="838200" y="365125"/>
            <a:ext cx="3827106" cy="58659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AU" sz="3600" dirty="0"/>
              <a:t>Neural Network</a:t>
            </a:r>
          </a:p>
        </p:txBody>
      </p:sp>
      <p:pic>
        <p:nvPicPr>
          <p:cNvPr id="6" name="Picture 5" descr="Graphical user interface, application, website&#10;&#10;Description automatically generated">
            <a:extLst>
              <a:ext uri="{FF2B5EF4-FFF2-40B4-BE49-F238E27FC236}">
                <a16:creationId xmlns:a16="http://schemas.microsoft.com/office/drawing/2014/main" id="{5E2B8527-5A0D-463D-9D74-72D565FE6FFE}"/>
              </a:ext>
            </a:extLst>
          </p:cNvPr>
          <p:cNvPicPr>
            <a:picLocks noChangeAspect="1"/>
          </p:cNvPicPr>
          <p:nvPr/>
        </p:nvPicPr>
        <p:blipFill rotWithShape="1">
          <a:blip r:embed="rId3">
            <a:extLst>
              <a:ext uri="{28A0092B-C50C-407E-A947-70E740481C1C}">
                <a14:useLocalDpi xmlns:a14="http://schemas.microsoft.com/office/drawing/2010/main" val="0"/>
              </a:ext>
            </a:extLst>
          </a:blip>
          <a:srcRect l="22959" t="40540" r="26224" b="14385"/>
          <a:stretch/>
        </p:blipFill>
        <p:spPr>
          <a:xfrm>
            <a:off x="522716" y="1958559"/>
            <a:ext cx="5325502" cy="2655790"/>
          </a:xfrm>
          <a:prstGeom prst="rect">
            <a:avLst/>
          </a:prstGeom>
        </p:spPr>
      </p:pic>
      <p:sp>
        <p:nvSpPr>
          <p:cNvPr id="7" name="Title 1">
            <a:extLst>
              <a:ext uri="{FF2B5EF4-FFF2-40B4-BE49-F238E27FC236}">
                <a16:creationId xmlns:a16="http://schemas.microsoft.com/office/drawing/2014/main" id="{7B9B2CB0-6562-4BA0-8FE7-B1298B63EE7A}"/>
              </a:ext>
            </a:extLst>
          </p:cNvPr>
          <p:cNvSpPr txBox="1">
            <a:spLocks/>
          </p:cNvSpPr>
          <p:nvPr/>
        </p:nvSpPr>
        <p:spPr>
          <a:xfrm>
            <a:off x="838200" y="1260965"/>
            <a:ext cx="4256314" cy="58659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AU" sz="2000"/>
              <a:t>Biological Neuron</a:t>
            </a:r>
          </a:p>
        </p:txBody>
      </p:sp>
      <p:sp>
        <p:nvSpPr>
          <p:cNvPr id="8" name="TextBox 7">
            <a:extLst>
              <a:ext uri="{FF2B5EF4-FFF2-40B4-BE49-F238E27FC236}">
                <a16:creationId xmlns:a16="http://schemas.microsoft.com/office/drawing/2014/main" id="{A5EFB310-6CC0-47E2-8D39-695CF6B7A188}"/>
              </a:ext>
            </a:extLst>
          </p:cNvPr>
          <p:cNvSpPr txBox="1"/>
          <p:nvPr/>
        </p:nvSpPr>
        <p:spPr>
          <a:xfrm>
            <a:off x="70442" y="6354375"/>
            <a:ext cx="5362622" cy="276999"/>
          </a:xfrm>
          <a:prstGeom prst="rect">
            <a:avLst/>
          </a:prstGeom>
          <a:noFill/>
        </p:spPr>
        <p:txBody>
          <a:bodyPr wrap="none" rtlCol="0">
            <a:spAutoFit/>
          </a:bodyPr>
          <a:lstStyle/>
          <a:p>
            <a:r>
              <a:rPr lang="en-AU" sz="1200"/>
              <a:t>Image Source: Anatomy and Physiology, US National Cancer Institute SEER Program</a:t>
            </a:r>
          </a:p>
        </p:txBody>
      </p:sp>
      <p:pic>
        <p:nvPicPr>
          <p:cNvPr id="10" name="Picture 9" descr="Diagram&#10;&#10;Description automatically generated">
            <a:extLst>
              <a:ext uri="{FF2B5EF4-FFF2-40B4-BE49-F238E27FC236}">
                <a16:creationId xmlns:a16="http://schemas.microsoft.com/office/drawing/2014/main" id="{A416527C-9A19-4C07-9575-DF95DC819241}"/>
              </a:ext>
            </a:extLst>
          </p:cNvPr>
          <p:cNvPicPr>
            <a:picLocks noChangeAspect="1"/>
          </p:cNvPicPr>
          <p:nvPr/>
        </p:nvPicPr>
        <p:blipFill rotWithShape="1">
          <a:blip r:embed="rId4">
            <a:extLst>
              <a:ext uri="{28A0092B-C50C-407E-A947-70E740481C1C}">
                <a14:useLocalDpi xmlns:a14="http://schemas.microsoft.com/office/drawing/2010/main" val="0"/>
              </a:ext>
            </a:extLst>
          </a:blip>
          <a:srcRect l="25255" t="36184" r="25918" b="15629"/>
          <a:stretch/>
        </p:blipFill>
        <p:spPr>
          <a:xfrm>
            <a:off x="6190861" y="1619474"/>
            <a:ext cx="5162939" cy="2864703"/>
          </a:xfrm>
          <a:prstGeom prst="rect">
            <a:avLst/>
          </a:prstGeom>
        </p:spPr>
      </p:pic>
      <p:sp>
        <p:nvSpPr>
          <p:cNvPr id="11" name="Title 1">
            <a:extLst>
              <a:ext uri="{FF2B5EF4-FFF2-40B4-BE49-F238E27FC236}">
                <a16:creationId xmlns:a16="http://schemas.microsoft.com/office/drawing/2014/main" id="{8855B469-0F6E-43FC-B486-E47478FE8CA4}"/>
              </a:ext>
            </a:extLst>
          </p:cNvPr>
          <p:cNvSpPr txBox="1">
            <a:spLocks/>
          </p:cNvSpPr>
          <p:nvPr/>
        </p:nvSpPr>
        <p:spPr>
          <a:xfrm>
            <a:off x="6190861" y="1190523"/>
            <a:ext cx="4256314" cy="58659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AU" sz="2000"/>
              <a:t>Artificial Neuron</a:t>
            </a:r>
          </a:p>
        </p:txBody>
      </p:sp>
      <p:pic>
        <p:nvPicPr>
          <p:cNvPr id="12" name="Picture 11" descr="Graphical user interface, text, application&#10;&#10;Description automatically generated">
            <a:extLst>
              <a:ext uri="{FF2B5EF4-FFF2-40B4-BE49-F238E27FC236}">
                <a16:creationId xmlns:a16="http://schemas.microsoft.com/office/drawing/2014/main" id="{E65A66D6-5712-4157-907B-5366942F52B6}"/>
              </a:ext>
            </a:extLst>
          </p:cNvPr>
          <p:cNvPicPr>
            <a:picLocks noChangeAspect="1"/>
          </p:cNvPicPr>
          <p:nvPr/>
        </p:nvPicPr>
        <p:blipFill rotWithShape="1">
          <a:blip r:embed="rId5">
            <a:extLst>
              <a:ext uri="{28A0092B-C50C-407E-A947-70E740481C1C}">
                <a14:useLocalDpi xmlns:a14="http://schemas.microsoft.com/office/drawing/2010/main" val="0"/>
              </a:ext>
            </a:extLst>
          </a:blip>
          <a:srcRect l="27462" t="42446" r="25242" b="36864"/>
          <a:stretch/>
        </p:blipFill>
        <p:spPr>
          <a:xfrm>
            <a:off x="6190861" y="4637624"/>
            <a:ext cx="5766320" cy="1418253"/>
          </a:xfrm>
          <a:prstGeom prst="rect">
            <a:avLst/>
          </a:prstGeom>
        </p:spPr>
      </p:pic>
    </p:spTree>
    <p:extLst>
      <p:ext uri="{BB962C8B-B14F-4D97-AF65-F5344CB8AC3E}">
        <p14:creationId xmlns:p14="http://schemas.microsoft.com/office/powerpoint/2010/main" val="30336711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Group 31">
            <a:extLst>
              <a:ext uri="{FF2B5EF4-FFF2-40B4-BE49-F238E27FC236}">
                <a16:creationId xmlns:a16="http://schemas.microsoft.com/office/drawing/2014/main" id="{89EFC844-A7A4-4306-B7E1-B10F51D2F6BF}"/>
              </a:ext>
            </a:extLst>
          </p:cNvPr>
          <p:cNvGrpSpPr/>
          <p:nvPr/>
        </p:nvGrpSpPr>
        <p:grpSpPr>
          <a:xfrm>
            <a:off x="62361" y="2164702"/>
            <a:ext cx="7986427" cy="3081161"/>
            <a:chOff x="62361" y="2164702"/>
            <a:chExt cx="7986427" cy="3081161"/>
          </a:xfrm>
        </p:grpSpPr>
        <p:cxnSp>
          <p:nvCxnSpPr>
            <p:cNvPr id="22" name="Straight Arrow Connector 21">
              <a:extLst>
                <a:ext uri="{FF2B5EF4-FFF2-40B4-BE49-F238E27FC236}">
                  <a16:creationId xmlns:a16="http://schemas.microsoft.com/office/drawing/2014/main" id="{4E8E9826-9B42-433D-9AFF-CD9145CEEAE0}"/>
                </a:ext>
              </a:extLst>
            </p:cNvPr>
            <p:cNvCxnSpPr/>
            <p:nvPr/>
          </p:nvCxnSpPr>
          <p:spPr>
            <a:xfrm>
              <a:off x="827315" y="2301200"/>
              <a:ext cx="0" cy="27836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F6DBD9B1-F69D-4928-BFC1-FF0F965FB368}"/>
                </a:ext>
              </a:extLst>
            </p:cNvPr>
            <p:cNvSpPr txBox="1"/>
            <p:nvPr/>
          </p:nvSpPr>
          <p:spPr>
            <a:xfrm>
              <a:off x="62361" y="3429000"/>
              <a:ext cx="764953" cy="307777"/>
            </a:xfrm>
            <a:prstGeom prst="rect">
              <a:avLst/>
            </a:prstGeom>
            <a:noFill/>
          </p:spPr>
          <p:txBody>
            <a:bodyPr wrap="none" rtlCol="0">
              <a:spAutoFit/>
            </a:bodyPr>
            <a:lstStyle/>
            <a:p>
              <a:r>
                <a:rPr lang="en-AU" sz="1400"/>
                <a:t>1 epoch</a:t>
              </a:r>
            </a:p>
          </p:txBody>
        </p:sp>
        <p:grpSp>
          <p:nvGrpSpPr>
            <p:cNvPr id="31" name="Group 30">
              <a:extLst>
                <a:ext uri="{FF2B5EF4-FFF2-40B4-BE49-F238E27FC236}">
                  <a16:creationId xmlns:a16="http://schemas.microsoft.com/office/drawing/2014/main" id="{E5DD8AEF-9B16-456B-99B0-340E9768D80A}"/>
                </a:ext>
              </a:extLst>
            </p:cNvPr>
            <p:cNvGrpSpPr/>
            <p:nvPr/>
          </p:nvGrpSpPr>
          <p:grpSpPr>
            <a:xfrm>
              <a:off x="1082774" y="2164702"/>
              <a:ext cx="6966014" cy="3081161"/>
              <a:chOff x="842971" y="2164703"/>
              <a:chExt cx="6966014" cy="3081161"/>
            </a:xfrm>
          </p:grpSpPr>
          <p:pic>
            <p:nvPicPr>
              <p:cNvPr id="4" name="Picture 3" descr="Graphical user interface, text, application&#10;&#10;Description automatically generated">
                <a:extLst>
                  <a:ext uri="{FF2B5EF4-FFF2-40B4-BE49-F238E27FC236}">
                    <a16:creationId xmlns:a16="http://schemas.microsoft.com/office/drawing/2014/main" id="{814F9325-CB51-4BB0-ADF5-964761B82142}"/>
                  </a:ext>
                </a:extLst>
              </p:cNvPr>
              <p:cNvPicPr>
                <a:picLocks noChangeAspect="1"/>
              </p:cNvPicPr>
              <p:nvPr/>
            </p:nvPicPr>
            <p:blipFill rotWithShape="1">
              <a:blip r:embed="rId3">
                <a:extLst>
                  <a:ext uri="{28A0092B-C50C-407E-A947-70E740481C1C}">
                    <a14:useLocalDpi xmlns:a14="http://schemas.microsoft.com/office/drawing/2010/main" val="0"/>
                  </a:ext>
                </a:extLst>
              </a:blip>
              <a:srcRect l="24796" t="37793" r="27908" b="15381"/>
              <a:stretch/>
            </p:blipFill>
            <p:spPr>
              <a:xfrm>
                <a:off x="842971" y="2164703"/>
                <a:ext cx="5268686" cy="3056654"/>
              </a:xfrm>
              <a:prstGeom prst="rect">
                <a:avLst/>
              </a:prstGeom>
            </p:spPr>
          </p:pic>
          <p:sp>
            <p:nvSpPr>
              <p:cNvPr id="26" name="Oval 25">
                <a:extLst>
                  <a:ext uri="{FF2B5EF4-FFF2-40B4-BE49-F238E27FC236}">
                    <a16:creationId xmlns:a16="http://schemas.microsoft.com/office/drawing/2014/main" id="{4A5D6656-F062-4835-9C39-B488B365982F}"/>
                  </a:ext>
                </a:extLst>
              </p:cNvPr>
              <p:cNvSpPr/>
              <p:nvPr/>
            </p:nvSpPr>
            <p:spPr>
              <a:xfrm>
                <a:off x="4557952" y="3837752"/>
                <a:ext cx="189757" cy="228509"/>
              </a:xfrm>
              <a:prstGeom prst="ellipse">
                <a:avLst/>
              </a:prstGeom>
              <a:noFill/>
              <a:ln>
                <a:solidFill>
                  <a:srgbClr val="00B05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AU"/>
              </a:p>
            </p:txBody>
          </p:sp>
          <p:sp>
            <p:nvSpPr>
              <p:cNvPr id="27" name="TextBox 26">
                <a:extLst>
                  <a:ext uri="{FF2B5EF4-FFF2-40B4-BE49-F238E27FC236}">
                    <a16:creationId xmlns:a16="http://schemas.microsoft.com/office/drawing/2014/main" id="{34F3E859-3BFD-46F8-9816-474DF2A5BBB8}"/>
                  </a:ext>
                </a:extLst>
              </p:cNvPr>
              <p:cNvSpPr txBox="1"/>
              <p:nvPr/>
            </p:nvSpPr>
            <p:spPr>
              <a:xfrm>
                <a:off x="4836144" y="4630310"/>
                <a:ext cx="1147237" cy="307777"/>
              </a:xfrm>
              <a:prstGeom prst="rect">
                <a:avLst/>
              </a:prstGeom>
              <a:noFill/>
            </p:spPr>
            <p:txBody>
              <a:bodyPr wrap="none" rtlCol="0">
                <a:spAutoFit/>
              </a:bodyPr>
              <a:lstStyle/>
              <a:p>
                <a:r>
                  <a:rPr lang="en-AU" sz="1400">
                    <a:solidFill>
                      <a:srgbClr val="00B050"/>
                    </a:solidFill>
                  </a:rPr>
                  <a:t>Learning rate</a:t>
                </a:r>
              </a:p>
            </p:txBody>
          </p:sp>
          <p:sp>
            <p:nvSpPr>
              <p:cNvPr id="30" name="TextBox 29">
                <a:extLst>
                  <a:ext uri="{FF2B5EF4-FFF2-40B4-BE49-F238E27FC236}">
                    <a16:creationId xmlns:a16="http://schemas.microsoft.com/office/drawing/2014/main" id="{E01F62E8-786F-4512-A223-07C0C46BB221}"/>
                  </a:ext>
                </a:extLst>
              </p:cNvPr>
              <p:cNvSpPr txBox="1"/>
              <p:nvPr/>
            </p:nvSpPr>
            <p:spPr>
              <a:xfrm>
                <a:off x="4770141" y="4938087"/>
                <a:ext cx="3038844" cy="307777"/>
              </a:xfrm>
              <a:prstGeom prst="rect">
                <a:avLst/>
              </a:prstGeom>
              <a:noFill/>
            </p:spPr>
            <p:txBody>
              <a:bodyPr wrap="square" rtlCol="0">
                <a:spAutoFit/>
              </a:bodyPr>
              <a:lstStyle/>
              <a:p>
                <a:r>
                  <a:rPr lang="en-AU" sz="1400">
                    <a:solidFill>
                      <a:srgbClr val="00B050"/>
                    </a:solidFill>
                  </a:rPr>
                  <a:t>High </a:t>
                </a:r>
                <a:r>
                  <a:rPr lang="en-AU" sz="1400">
                    <a:solidFill>
                      <a:srgbClr val="00B050"/>
                    </a:solidFill>
                    <a:sym typeface="Wingdings" panose="05000000000000000000" pitchFamily="2" charset="2"/>
                  </a:rPr>
                  <a:t> big jump on the update</a:t>
                </a:r>
                <a:endParaRPr lang="en-AU" sz="1400">
                  <a:solidFill>
                    <a:srgbClr val="00B050"/>
                  </a:solidFill>
                </a:endParaRPr>
              </a:p>
            </p:txBody>
          </p:sp>
          <p:cxnSp>
            <p:nvCxnSpPr>
              <p:cNvPr id="29" name="Straight Arrow Connector 28">
                <a:extLst>
                  <a:ext uri="{FF2B5EF4-FFF2-40B4-BE49-F238E27FC236}">
                    <a16:creationId xmlns:a16="http://schemas.microsoft.com/office/drawing/2014/main" id="{9CBB47B7-03DA-4A0B-9702-AF5B714B68F8}"/>
                  </a:ext>
                </a:extLst>
              </p:cNvPr>
              <p:cNvCxnSpPr/>
              <p:nvPr/>
            </p:nvCxnSpPr>
            <p:spPr>
              <a:xfrm flipH="1" flipV="1">
                <a:off x="4747709" y="4220149"/>
                <a:ext cx="387009" cy="423660"/>
              </a:xfrm>
              <a:prstGeom prst="straightConnector1">
                <a:avLst/>
              </a:prstGeom>
              <a:ln>
                <a:solidFill>
                  <a:srgbClr val="00B050"/>
                </a:solidFill>
                <a:tailEnd type="triangle"/>
              </a:ln>
            </p:spPr>
            <p:style>
              <a:lnRef idx="1">
                <a:schemeClr val="accent6"/>
              </a:lnRef>
              <a:fillRef idx="0">
                <a:schemeClr val="accent6"/>
              </a:fillRef>
              <a:effectRef idx="0">
                <a:schemeClr val="accent6"/>
              </a:effectRef>
              <a:fontRef idx="minor">
                <a:schemeClr val="tx1"/>
              </a:fontRef>
            </p:style>
          </p:cxnSp>
        </p:grpSp>
      </p:grpSp>
      <p:sp>
        <p:nvSpPr>
          <p:cNvPr id="2" name="Title 1">
            <a:extLst>
              <a:ext uri="{FF2B5EF4-FFF2-40B4-BE49-F238E27FC236}">
                <a16:creationId xmlns:a16="http://schemas.microsoft.com/office/drawing/2014/main" id="{0C1FC2C3-2ACA-47D7-9E93-89D26EACA540}"/>
              </a:ext>
            </a:extLst>
          </p:cNvPr>
          <p:cNvSpPr>
            <a:spLocks noGrp="1"/>
          </p:cNvSpPr>
          <p:nvPr>
            <p:ph type="title"/>
          </p:nvPr>
        </p:nvSpPr>
        <p:spPr>
          <a:xfrm>
            <a:off x="503852" y="495754"/>
            <a:ext cx="2527041" cy="1325563"/>
          </a:xfrm>
        </p:spPr>
        <p:txBody>
          <a:bodyPr>
            <a:normAutofit/>
          </a:bodyPr>
          <a:lstStyle/>
          <a:p>
            <a:r>
              <a:rPr lang="en-AU" sz="3600" dirty="0"/>
              <a:t>Algorithm</a:t>
            </a:r>
          </a:p>
        </p:txBody>
      </p:sp>
      <p:grpSp>
        <p:nvGrpSpPr>
          <p:cNvPr id="33" name="Group 32">
            <a:extLst>
              <a:ext uri="{FF2B5EF4-FFF2-40B4-BE49-F238E27FC236}">
                <a16:creationId xmlns:a16="http://schemas.microsoft.com/office/drawing/2014/main" id="{6D690F6D-8649-4854-8438-395996B0EB5D}"/>
              </a:ext>
            </a:extLst>
          </p:cNvPr>
          <p:cNvGrpSpPr/>
          <p:nvPr/>
        </p:nvGrpSpPr>
        <p:grpSpPr>
          <a:xfrm>
            <a:off x="6885992" y="1979488"/>
            <a:ext cx="4478694" cy="2358030"/>
            <a:chOff x="6885992" y="1979488"/>
            <a:chExt cx="4478694" cy="2358030"/>
          </a:xfrm>
        </p:grpSpPr>
        <p:pic>
          <p:nvPicPr>
            <p:cNvPr id="8" name="Picture 7" descr="Graphical user interface&#10;&#10;Description automatically generated">
              <a:extLst>
                <a:ext uri="{FF2B5EF4-FFF2-40B4-BE49-F238E27FC236}">
                  <a16:creationId xmlns:a16="http://schemas.microsoft.com/office/drawing/2014/main" id="{4869063F-5858-417D-BBF5-A2AE3C45BD94}"/>
                </a:ext>
              </a:extLst>
            </p:cNvPr>
            <p:cNvPicPr>
              <a:picLocks noChangeAspect="1"/>
            </p:cNvPicPr>
            <p:nvPr/>
          </p:nvPicPr>
          <p:blipFill rotWithShape="1">
            <a:blip r:embed="rId4">
              <a:extLst>
                <a:ext uri="{28A0092B-C50C-407E-A947-70E740481C1C}">
                  <a14:useLocalDpi xmlns:a14="http://schemas.microsoft.com/office/drawing/2010/main" val="0"/>
                </a:ext>
              </a:extLst>
            </a:blip>
            <a:srcRect l="25867" t="46529" r="26837" b="14540"/>
            <a:stretch/>
          </p:blipFill>
          <p:spPr>
            <a:xfrm>
              <a:off x="6885992" y="2164702"/>
              <a:ext cx="4478694" cy="2072664"/>
            </a:xfrm>
            <a:prstGeom prst="rect">
              <a:avLst/>
            </a:prstGeom>
          </p:spPr>
        </p:pic>
        <p:cxnSp>
          <p:nvCxnSpPr>
            <p:cNvPr id="6" name="Straight Arrow Connector 5">
              <a:extLst>
                <a:ext uri="{FF2B5EF4-FFF2-40B4-BE49-F238E27FC236}">
                  <a16:creationId xmlns:a16="http://schemas.microsoft.com/office/drawing/2014/main" id="{72E0C131-9E98-4099-924E-46B2A6E594E9}"/>
                </a:ext>
              </a:extLst>
            </p:cNvPr>
            <p:cNvCxnSpPr>
              <a:cxnSpLocks/>
            </p:cNvCxnSpPr>
            <p:nvPr/>
          </p:nvCxnSpPr>
          <p:spPr>
            <a:xfrm>
              <a:off x="7792279" y="1993596"/>
              <a:ext cx="95415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 name="Straight Arrow Connector 10">
              <a:extLst>
                <a:ext uri="{FF2B5EF4-FFF2-40B4-BE49-F238E27FC236}">
                  <a16:creationId xmlns:a16="http://schemas.microsoft.com/office/drawing/2014/main" id="{E10C9801-379E-41DB-97DA-42F587E0D8C3}"/>
                </a:ext>
              </a:extLst>
            </p:cNvPr>
            <p:cNvCxnSpPr>
              <a:cxnSpLocks/>
            </p:cNvCxnSpPr>
            <p:nvPr/>
          </p:nvCxnSpPr>
          <p:spPr>
            <a:xfrm>
              <a:off x="9402418" y="1979488"/>
              <a:ext cx="95415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8E7A2E44-4A74-4394-9D73-3F733B0CF854}"/>
                </a:ext>
              </a:extLst>
            </p:cNvPr>
            <p:cNvCxnSpPr>
              <a:cxnSpLocks/>
            </p:cNvCxnSpPr>
            <p:nvPr/>
          </p:nvCxnSpPr>
          <p:spPr>
            <a:xfrm flipH="1">
              <a:off x="9402418" y="4337518"/>
              <a:ext cx="954156" cy="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9" name="Straight Arrow Connector 18">
              <a:extLst>
                <a:ext uri="{FF2B5EF4-FFF2-40B4-BE49-F238E27FC236}">
                  <a16:creationId xmlns:a16="http://schemas.microsoft.com/office/drawing/2014/main" id="{E93B00DF-759C-4D2F-BCAD-94804E81D25B}"/>
                </a:ext>
              </a:extLst>
            </p:cNvPr>
            <p:cNvCxnSpPr>
              <a:cxnSpLocks/>
            </p:cNvCxnSpPr>
            <p:nvPr/>
          </p:nvCxnSpPr>
          <p:spPr>
            <a:xfrm flipH="1">
              <a:off x="7792279" y="4337518"/>
              <a:ext cx="954156" cy="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grpSp>
      <p:sp>
        <p:nvSpPr>
          <p:cNvPr id="20" name="TextBox 19">
            <a:extLst>
              <a:ext uri="{FF2B5EF4-FFF2-40B4-BE49-F238E27FC236}">
                <a16:creationId xmlns:a16="http://schemas.microsoft.com/office/drawing/2014/main" id="{C1AFB959-5E0E-457E-88DC-BCCB354F741B}"/>
              </a:ext>
            </a:extLst>
          </p:cNvPr>
          <p:cNvSpPr txBox="1"/>
          <p:nvPr/>
        </p:nvSpPr>
        <p:spPr>
          <a:xfrm>
            <a:off x="7692975" y="4408471"/>
            <a:ext cx="3418885" cy="369332"/>
          </a:xfrm>
          <a:prstGeom prst="rect">
            <a:avLst/>
          </a:prstGeom>
          <a:noFill/>
        </p:spPr>
        <p:txBody>
          <a:bodyPr wrap="none" rtlCol="0">
            <a:spAutoFit/>
          </a:bodyPr>
          <a:lstStyle/>
          <a:p>
            <a:r>
              <a:rPr lang="en-AU"/>
              <a:t>Backpropagation/gradient descent</a:t>
            </a:r>
          </a:p>
        </p:txBody>
      </p:sp>
    </p:spTree>
    <p:extLst>
      <p:ext uri="{BB962C8B-B14F-4D97-AF65-F5344CB8AC3E}">
        <p14:creationId xmlns:p14="http://schemas.microsoft.com/office/powerpoint/2010/main" val="35620850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9DA2B49-BED9-48C6-B316-AFD1CD3CCE26}"/>
              </a:ext>
            </a:extLst>
          </p:cNvPr>
          <p:cNvSpPr txBox="1"/>
          <p:nvPr/>
        </p:nvSpPr>
        <p:spPr>
          <a:xfrm>
            <a:off x="800277" y="442103"/>
            <a:ext cx="10787269" cy="646331"/>
          </a:xfrm>
          <a:prstGeom prst="rect">
            <a:avLst/>
          </a:prstGeom>
          <a:noFill/>
        </p:spPr>
        <p:txBody>
          <a:bodyPr wrap="square" rtlCol="0">
            <a:spAutoFit/>
          </a:bodyPr>
          <a:lstStyle/>
          <a:p>
            <a:r>
              <a:rPr lang="en-AU"/>
              <a:t>Illustration of how our neural network model might look</a:t>
            </a:r>
          </a:p>
          <a:p>
            <a:endParaRPr lang="en-AU"/>
          </a:p>
        </p:txBody>
      </p:sp>
      <p:sp>
        <p:nvSpPr>
          <p:cNvPr id="11" name="Title 1">
            <a:extLst>
              <a:ext uri="{FF2B5EF4-FFF2-40B4-BE49-F238E27FC236}">
                <a16:creationId xmlns:a16="http://schemas.microsoft.com/office/drawing/2014/main" id="{C5563CAE-8BEF-41E7-A5C4-C99E24A73F75}"/>
              </a:ext>
            </a:extLst>
          </p:cNvPr>
          <p:cNvSpPr txBox="1">
            <a:spLocks/>
          </p:cNvSpPr>
          <p:nvPr/>
        </p:nvSpPr>
        <p:spPr>
          <a:xfrm>
            <a:off x="936112" y="159348"/>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AU"/>
          </a:p>
        </p:txBody>
      </p:sp>
      <p:grpSp>
        <p:nvGrpSpPr>
          <p:cNvPr id="4" name="Group 3">
            <a:extLst>
              <a:ext uri="{FF2B5EF4-FFF2-40B4-BE49-F238E27FC236}">
                <a16:creationId xmlns:a16="http://schemas.microsoft.com/office/drawing/2014/main" id="{5075AC6F-3094-4E9C-943E-D38E7F5F2BDD}"/>
              </a:ext>
            </a:extLst>
          </p:cNvPr>
          <p:cNvGrpSpPr/>
          <p:nvPr/>
        </p:nvGrpSpPr>
        <p:grpSpPr>
          <a:xfrm>
            <a:off x="2169284" y="1573182"/>
            <a:ext cx="7853432" cy="5018349"/>
            <a:chOff x="2169284" y="1573182"/>
            <a:chExt cx="7853432" cy="5018349"/>
          </a:xfrm>
        </p:grpSpPr>
        <p:pic>
          <p:nvPicPr>
            <p:cNvPr id="9" name="Picture 8" descr="Diagram&#10;&#10;Description automatically generated">
              <a:extLst>
                <a:ext uri="{FF2B5EF4-FFF2-40B4-BE49-F238E27FC236}">
                  <a16:creationId xmlns:a16="http://schemas.microsoft.com/office/drawing/2014/main" id="{60A85706-034F-4129-A61A-AA2B2B5E37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69284" y="1808077"/>
              <a:ext cx="7853432" cy="4783454"/>
            </a:xfrm>
            <a:prstGeom prst="rect">
              <a:avLst/>
            </a:prstGeom>
          </p:spPr>
        </p:pic>
        <p:sp>
          <p:nvSpPr>
            <p:cNvPr id="2" name="TextBox 1">
              <a:extLst>
                <a:ext uri="{FF2B5EF4-FFF2-40B4-BE49-F238E27FC236}">
                  <a16:creationId xmlns:a16="http://schemas.microsoft.com/office/drawing/2014/main" id="{15FFE6DD-404C-4EE1-83AC-BB0A3A1275AA}"/>
                </a:ext>
              </a:extLst>
            </p:cNvPr>
            <p:cNvSpPr txBox="1"/>
            <p:nvPr/>
          </p:nvSpPr>
          <p:spPr>
            <a:xfrm>
              <a:off x="8117632" y="1589082"/>
              <a:ext cx="780983" cy="338554"/>
            </a:xfrm>
            <a:prstGeom prst="rect">
              <a:avLst/>
            </a:prstGeom>
            <a:noFill/>
          </p:spPr>
          <p:txBody>
            <a:bodyPr wrap="none" rtlCol="0">
              <a:spAutoFit/>
            </a:bodyPr>
            <a:lstStyle/>
            <a:p>
              <a:r>
                <a:rPr lang="en-AU" sz="1600"/>
                <a:t>Output</a:t>
              </a:r>
            </a:p>
          </p:txBody>
        </p:sp>
        <p:sp>
          <p:nvSpPr>
            <p:cNvPr id="6" name="TextBox 5">
              <a:extLst>
                <a:ext uri="{FF2B5EF4-FFF2-40B4-BE49-F238E27FC236}">
                  <a16:creationId xmlns:a16="http://schemas.microsoft.com/office/drawing/2014/main" id="{AAD5B069-2B79-487B-AB84-95921C5788AF}"/>
                </a:ext>
              </a:extLst>
            </p:cNvPr>
            <p:cNvSpPr txBox="1"/>
            <p:nvPr/>
          </p:nvSpPr>
          <p:spPr>
            <a:xfrm>
              <a:off x="3377127" y="1589082"/>
              <a:ext cx="627095" cy="338554"/>
            </a:xfrm>
            <a:prstGeom prst="rect">
              <a:avLst/>
            </a:prstGeom>
            <a:noFill/>
          </p:spPr>
          <p:txBody>
            <a:bodyPr wrap="none" rtlCol="0">
              <a:spAutoFit/>
            </a:bodyPr>
            <a:lstStyle/>
            <a:p>
              <a:r>
                <a:rPr lang="en-AU" sz="1600"/>
                <a:t>Input</a:t>
              </a:r>
            </a:p>
          </p:txBody>
        </p:sp>
        <p:sp>
          <p:nvSpPr>
            <p:cNvPr id="7" name="TextBox 6">
              <a:extLst>
                <a:ext uri="{FF2B5EF4-FFF2-40B4-BE49-F238E27FC236}">
                  <a16:creationId xmlns:a16="http://schemas.microsoft.com/office/drawing/2014/main" id="{414D6EF6-46FB-471F-95F1-4957EE5373C5}"/>
                </a:ext>
              </a:extLst>
            </p:cNvPr>
            <p:cNvSpPr txBox="1"/>
            <p:nvPr/>
          </p:nvSpPr>
          <p:spPr>
            <a:xfrm>
              <a:off x="6329746" y="1573182"/>
              <a:ext cx="1168629" cy="584775"/>
            </a:xfrm>
            <a:prstGeom prst="rect">
              <a:avLst/>
            </a:prstGeom>
            <a:noFill/>
          </p:spPr>
          <p:txBody>
            <a:bodyPr wrap="square" rtlCol="0">
              <a:spAutoFit/>
            </a:bodyPr>
            <a:lstStyle/>
            <a:p>
              <a:r>
                <a:rPr lang="en-AU" sz="1600"/>
                <a:t>2</a:t>
              </a:r>
              <a:r>
                <a:rPr lang="en-AU" sz="1600" baseline="30000"/>
                <a:t>nd</a:t>
              </a:r>
              <a:r>
                <a:rPr lang="en-AU" sz="1600"/>
                <a:t> hidden layer</a:t>
              </a:r>
            </a:p>
          </p:txBody>
        </p:sp>
        <p:sp>
          <p:nvSpPr>
            <p:cNvPr id="8" name="TextBox 7">
              <a:extLst>
                <a:ext uri="{FF2B5EF4-FFF2-40B4-BE49-F238E27FC236}">
                  <a16:creationId xmlns:a16="http://schemas.microsoft.com/office/drawing/2014/main" id="{F10B06E8-B2F6-4027-BF0C-7AE8629D4121}"/>
                </a:ext>
              </a:extLst>
            </p:cNvPr>
            <p:cNvSpPr txBox="1"/>
            <p:nvPr/>
          </p:nvSpPr>
          <p:spPr>
            <a:xfrm>
              <a:off x="4738556" y="1573299"/>
              <a:ext cx="1168629" cy="584775"/>
            </a:xfrm>
            <a:prstGeom prst="rect">
              <a:avLst/>
            </a:prstGeom>
            <a:noFill/>
          </p:spPr>
          <p:txBody>
            <a:bodyPr wrap="square" rtlCol="0">
              <a:spAutoFit/>
            </a:bodyPr>
            <a:lstStyle/>
            <a:p>
              <a:r>
                <a:rPr lang="en-AU" sz="1600"/>
                <a:t>1</a:t>
              </a:r>
              <a:r>
                <a:rPr lang="en-AU" sz="1600" baseline="30000"/>
                <a:t>st</a:t>
              </a:r>
              <a:r>
                <a:rPr lang="en-AU" sz="1600"/>
                <a:t> hidden layer</a:t>
              </a:r>
            </a:p>
          </p:txBody>
        </p:sp>
      </p:grpSp>
    </p:spTree>
    <p:extLst>
      <p:ext uri="{BB962C8B-B14F-4D97-AF65-F5344CB8AC3E}">
        <p14:creationId xmlns:p14="http://schemas.microsoft.com/office/powerpoint/2010/main" val="18877356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D37FE4-C297-4D10-B544-C5AFFB16B570}"/>
              </a:ext>
            </a:extLst>
          </p:cNvPr>
          <p:cNvSpPr>
            <a:spLocks noGrp="1"/>
          </p:cNvSpPr>
          <p:nvPr>
            <p:ph type="title"/>
          </p:nvPr>
        </p:nvSpPr>
        <p:spPr>
          <a:xfrm>
            <a:off x="838200" y="258682"/>
            <a:ext cx="10515600" cy="1325563"/>
          </a:xfrm>
        </p:spPr>
        <p:txBody>
          <a:bodyPr>
            <a:normAutofit/>
          </a:bodyPr>
          <a:lstStyle/>
          <a:p>
            <a:r>
              <a:rPr lang="en-AU" sz="3600" dirty="0"/>
              <a:t>Introduction</a:t>
            </a:r>
          </a:p>
        </p:txBody>
      </p:sp>
      <p:sp>
        <p:nvSpPr>
          <p:cNvPr id="8" name="TextBox 7">
            <a:extLst>
              <a:ext uri="{FF2B5EF4-FFF2-40B4-BE49-F238E27FC236}">
                <a16:creationId xmlns:a16="http://schemas.microsoft.com/office/drawing/2014/main" id="{7EE29693-CA0A-4C4F-9482-FB06CD7C5D47}"/>
              </a:ext>
            </a:extLst>
          </p:cNvPr>
          <p:cNvSpPr txBox="1"/>
          <p:nvPr/>
        </p:nvSpPr>
        <p:spPr>
          <a:xfrm>
            <a:off x="838200" y="1285211"/>
            <a:ext cx="4778829" cy="3737946"/>
          </a:xfrm>
          <a:prstGeom prst="rect">
            <a:avLst/>
          </a:prstGeom>
          <a:noFill/>
        </p:spPr>
        <p:txBody>
          <a:bodyPr wrap="square" rtlCol="0">
            <a:spAutoFit/>
          </a:bodyPr>
          <a:lstStyle/>
          <a:p>
            <a:pPr algn="just">
              <a:lnSpc>
                <a:spcPct val="150000"/>
              </a:lnSpc>
            </a:pPr>
            <a:r>
              <a:rPr lang="en-US" sz="2000" b="1" i="0" dirty="0">
                <a:solidFill>
                  <a:srgbClr val="000000"/>
                </a:solidFill>
                <a:effectLst/>
              </a:rPr>
              <a:t>Gene expression</a:t>
            </a:r>
            <a:endParaRPr lang="en-US" sz="2000" b="1" dirty="0">
              <a:solidFill>
                <a:srgbClr val="000000"/>
              </a:solidFill>
            </a:endParaRPr>
          </a:p>
          <a:p>
            <a:pPr marL="285750" indent="-285750" algn="just">
              <a:lnSpc>
                <a:spcPct val="150000"/>
              </a:lnSpc>
              <a:buFont typeface="Wingdings" panose="05000000000000000000" pitchFamily="2" charset="2"/>
              <a:buChar char="§"/>
            </a:pPr>
            <a:r>
              <a:rPr lang="en-US" sz="2000" dirty="0">
                <a:solidFill>
                  <a:srgbClr val="000000"/>
                </a:solidFill>
              </a:rPr>
              <a:t>M</a:t>
            </a:r>
            <a:r>
              <a:rPr lang="en-US" sz="2000" b="0" i="0" dirty="0">
                <a:solidFill>
                  <a:srgbClr val="000000"/>
                </a:solidFill>
                <a:effectLst/>
              </a:rPr>
              <a:t>easured through RNA sequencing</a:t>
            </a:r>
          </a:p>
          <a:p>
            <a:pPr marL="285750" indent="-285750" algn="just">
              <a:lnSpc>
                <a:spcPct val="150000"/>
              </a:lnSpc>
              <a:buFont typeface="Wingdings" panose="05000000000000000000" pitchFamily="2" charset="2"/>
              <a:buChar char="§"/>
            </a:pPr>
            <a:r>
              <a:rPr lang="en-US" sz="2000" dirty="0">
                <a:solidFill>
                  <a:srgbClr val="000000"/>
                </a:solidFill>
              </a:rPr>
              <a:t>I</a:t>
            </a:r>
            <a:r>
              <a:rPr lang="en-US" sz="2000" b="0" i="0" dirty="0">
                <a:solidFill>
                  <a:srgbClr val="000000"/>
                </a:solidFill>
                <a:effectLst/>
              </a:rPr>
              <a:t>ndicates the “activation level” of genes in a tissue</a:t>
            </a:r>
          </a:p>
          <a:p>
            <a:pPr marL="285750" indent="-285750" algn="just">
              <a:lnSpc>
                <a:spcPct val="150000"/>
              </a:lnSpc>
              <a:buFont typeface="Wingdings" panose="05000000000000000000" pitchFamily="2" charset="2"/>
              <a:buChar char="§"/>
            </a:pPr>
            <a:r>
              <a:rPr lang="en-US" sz="2000" dirty="0">
                <a:solidFill>
                  <a:srgbClr val="000000"/>
                </a:solidFill>
              </a:rPr>
              <a:t>Widely </a:t>
            </a:r>
            <a:r>
              <a:rPr lang="en-US" sz="2000" b="0" i="0" dirty="0">
                <a:solidFill>
                  <a:srgbClr val="000000"/>
                </a:solidFill>
                <a:effectLst/>
              </a:rPr>
              <a:t>used in medical research to understand disease mechanisms and assess the effectiveness and safety of treatments</a:t>
            </a:r>
            <a:endParaRPr lang="en-AU" sz="2000" dirty="0"/>
          </a:p>
        </p:txBody>
      </p:sp>
      <p:pic>
        <p:nvPicPr>
          <p:cNvPr id="4" name="Picture 3" descr="Diagram&#10;&#10;Description automatically generated">
            <a:extLst>
              <a:ext uri="{FF2B5EF4-FFF2-40B4-BE49-F238E27FC236}">
                <a16:creationId xmlns:a16="http://schemas.microsoft.com/office/drawing/2014/main" id="{01DACB2F-DEE0-4C81-8669-95703C335C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34269" y="921463"/>
            <a:ext cx="5911414" cy="5332519"/>
          </a:xfrm>
          <a:prstGeom prst="rect">
            <a:avLst/>
          </a:prstGeom>
        </p:spPr>
      </p:pic>
      <p:sp>
        <p:nvSpPr>
          <p:cNvPr id="5" name="TextBox 4">
            <a:extLst>
              <a:ext uri="{FF2B5EF4-FFF2-40B4-BE49-F238E27FC236}">
                <a16:creationId xmlns:a16="http://schemas.microsoft.com/office/drawing/2014/main" id="{3302EF09-3DEB-44DD-8737-CF5F58C3BC49}"/>
              </a:ext>
            </a:extLst>
          </p:cNvPr>
          <p:cNvSpPr txBox="1"/>
          <p:nvPr/>
        </p:nvSpPr>
        <p:spPr>
          <a:xfrm>
            <a:off x="9475102" y="6460818"/>
            <a:ext cx="2716898" cy="276999"/>
          </a:xfrm>
          <a:prstGeom prst="rect">
            <a:avLst/>
          </a:prstGeom>
          <a:noFill/>
        </p:spPr>
        <p:txBody>
          <a:bodyPr wrap="none" rtlCol="0">
            <a:spAutoFit/>
          </a:bodyPr>
          <a:lstStyle/>
          <a:p>
            <a:r>
              <a:rPr lang="en-AU" sz="1200"/>
              <a:t>Image source: https://www.nature.com/</a:t>
            </a:r>
          </a:p>
        </p:txBody>
      </p:sp>
      <p:sp>
        <p:nvSpPr>
          <p:cNvPr id="3" name="Rectangle 2">
            <a:extLst>
              <a:ext uri="{FF2B5EF4-FFF2-40B4-BE49-F238E27FC236}">
                <a16:creationId xmlns:a16="http://schemas.microsoft.com/office/drawing/2014/main" id="{23AA169E-4DBF-46BC-889A-63B109D01151}"/>
              </a:ext>
            </a:extLst>
          </p:cNvPr>
          <p:cNvSpPr/>
          <p:nvPr/>
        </p:nvSpPr>
        <p:spPr>
          <a:xfrm>
            <a:off x="6574973" y="4698609"/>
            <a:ext cx="754295" cy="1969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TextBox 5">
            <a:extLst>
              <a:ext uri="{FF2B5EF4-FFF2-40B4-BE49-F238E27FC236}">
                <a16:creationId xmlns:a16="http://schemas.microsoft.com/office/drawing/2014/main" id="{44F2CC26-4FFC-4887-A5C8-E50E8DC2E3A4}"/>
              </a:ext>
            </a:extLst>
          </p:cNvPr>
          <p:cNvSpPr txBox="1"/>
          <p:nvPr/>
        </p:nvSpPr>
        <p:spPr>
          <a:xfrm>
            <a:off x="6758352" y="4698609"/>
            <a:ext cx="638957" cy="276999"/>
          </a:xfrm>
          <a:prstGeom prst="rect">
            <a:avLst/>
          </a:prstGeom>
          <a:noFill/>
        </p:spPr>
        <p:txBody>
          <a:bodyPr wrap="none" rtlCol="0">
            <a:spAutoFit/>
          </a:bodyPr>
          <a:lstStyle/>
          <a:p>
            <a:r>
              <a:rPr lang="en-AU" sz="1200" dirty="0">
                <a:solidFill>
                  <a:schemeClr val="tx1">
                    <a:lumMod val="75000"/>
                    <a:lumOff val="25000"/>
                  </a:schemeClr>
                </a:solidFill>
              </a:rPr>
              <a:t>protein</a:t>
            </a:r>
          </a:p>
        </p:txBody>
      </p:sp>
    </p:spTree>
    <p:extLst>
      <p:ext uri="{BB962C8B-B14F-4D97-AF65-F5344CB8AC3E}">
        <p14:creationId xmlns:p14="http://schemas.microsoft.com/office/powerpoint/2010/main" val="14222383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21CCAC-E9D1-42EF-855A-B62A178E47DE}"/>
              </a:ext>
            </a:extLst>
          </p:cNvPr>
          <p:cNvSpPr>
            <a:spLocks noGrp="1"/>
          </p:cNvSpPr>
          <p:nvPr>
            <p:ph type="title"/>
          </p:nvPr>
        </p:nvSpPr>
        <p:spPr>
          <a:xfrm>
            <a:off x="838200" y="365126"/>
            <a:ext cx="10515600" cy="567935"/>
          </a:xfrm>
        </p:spPr>
        <p:txBody>
          <a:bodyPr>
            <a:noAutofit/>
          </a:bodyPr>
          <a:lstStyle/>
          <a:p>
            <a:r>
              <a:rPr lang="en-AU" sz="3600" dirty="0"/>
              <a:t>Hyperparameter Tuning </a:t>
            </a:r>
          </a:p>
        </p:txBody>
      </p:sp>
      <p:sp>
        <p:nvSpPr>
          <p:cNvPr id="5" name="TextBox 4">
            <a:extLst>
              <a:ext uri="{FF2B5EF4-FFF2-40B4-BE49-F238E27FC236}">
                <a16:creationId xmlns:a16="http://schemas.microsoft.com/office/drawing/2014/main" id="{3827900F-AAE3-4EF0-96CB-33B5C1777897}"/>
              </a:ext>
            </a:extLst>
          </p:cNvPr>
          <p:cNvSpPr txBox="1"/>
          <p:nvPr/>
        </p:nvSpPr>
        <p:spPr>
          <a:xfrm>
            <a:off x="838200" y="1079202"/>
            <a:ext cx="5628849" cy="369332"/>
          </a:xfrm>
          <a:prstGeom prst="rect">
            <a:avLst/>
          </a:prstGeom>
          <a:noFill/>
        </p:spPr>
        <p:txBody>
          <a:bodyPr wrap="none" rtlCol="0">
            <a:spAutoFit/>
          </a:bodyPr>
          <a:lstStyle/>
          <a:p>
            <a:r>
              <a:rPr lang="en-AU"/>
              <a:t>On number of layers, learning rate, and number of epochs</a:t>
            </a:r>
          </a:p>
        </p:txBody>
      </p:sp>
      <p:grpSp>
        <p:nvGrpSpPr>
          <p:cNvPr id="10" name="Group 9">
            <a:extLst>
              <a:ext uri="{FF2B5EF4-FFF2-40B4-BE49-F238E27FC236}">
                <a16:creationId xmlns:a16="http://schemas.microsoft.com/office/drawing/2014/main" id="{B91F24FB-B30F-4E31-AC13-460CCDBAF240}"/>
              </a:ext>
            </a:extLst>
          </p:cNvPr>
          <p:cNvGrpSpPr/>
          <p:nvPr/>
        </p:nvGrpSpPr>
        <p:grpSpPr>
          <a:xfrm>
            <a:off x="531007" y="1594675"/>
            <a:ext cx="8378967" cy="5171019"/>
            <a:chOff x="531007" y="1594675"/>
            <a:chExt cx="8378967" cy="5171019"/>
          </a:xfrm>
        </p:grpSpPr>
        <p:pic>
          <p:nvPicPr>
            <p:cNvPr id="6" name="Picture 5" descr="Chart, scatter chart&#10;&#10;Description automatically generated">
              <a:extLst>
                <a:ext uri="{FF2B5EF4-FFF2-40B4-BE49-F238E27FC236}">
                  <a16:creationId xmlns:a16="http://schemas.microsoft.com/office/drawing/2014/main" id="{DD3C5928-CBFD-45E9-BA32-1BB85293E4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1007" y="1594675"/>
              <a:ext cx="8378967" cy="5171019"/>
            </a:xfrm>
            <a:prstGeom prst="rect">
              <a:avLst/>
            </a:prstGeom>
          </p:spPr>
        </p:pic>
        <p:sp>
          <p:nvSpPr>
            <p:cNvPr id="7" name="Oval 6">
              <a:extLst>
                <a:ext uri="{FF2B5EF4-FFF2-40B4-BE49-F238E27FC236}">
                  <a16:creationId xmlns:a16="http://schemas.microsoft.com/office/drawing/2014/main" id="{8AC79A5F-BCC8-416F-B6EE-0B0AC8087014}"/>
                </a:ext>
              </a:extLst>
            </p:cNvPr>
            <p:cNvSpPr/>
            <p:nvPr/>
          </p:nvSpPr>
          <p:spPr>
            <a:xfrm>
              <a:off x="5281126" y="5873054"/>
              <a:ext cx="391885" cy="360745"/>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9" name="TextBox 8">
            <a:extLst>
              <a:ext uri="{FF2B5EF4-FFF2-40B4-BE49-F238E27FC236}">
                <a16:creationId xmlns:a16="http://schemas.microsoft.com/office/drawing/2014/main" id="{1A1B6E44-DEC8-431F-882C-1683C256AA45}"/>
              </a:ext>
            </a:extLst>
          </p:cNvPr>
          <p:cNvSpPr txBox="1"/>
          <p:nvPr/>
        </p:nvSpPr>
        <p:spPr>
          <a:xfrm>
            <a:off x="9761395" y="3317404"/>
            <a:ext cx="1457450" cy="369332"/>
          </a:xfrm>
          <a:prstGeom prst="rect">
            <a:avLst/>
          </a:prstGeom>
          <a:noFill/>
        </p:spPr>
        <p:txBody>
          <a:bodyPr wrap="none" rtlCol="0">
            <a:spAutoFit/>
          </a:bodyPr>
          <a:lstStyle/>
          <a:p>
            <a:r>
              <a:rPr lang="en-AU"/>
              <a:t>Loss Function</a:t>
            </a:r>
          </a:p>
        </p:txBody>
      </p:sp>
      <p:sp>
        <p:nvSpPr>
          <p:cNvPr id="11" name="TextBox 10">
            <a:extLst>
              <a:ext uri="{FF2B5EF4-FFF2-40B4-BE49-F238E27FC236}">
                <a16:creationId xmlns:a16="http://schemas.microsoft.com/office/drawing/2014/main" id="{A96EED13-246C-4112-81BF-95B31C8B0C9E}"/>
              </a:ext>
            </a:extLst>
          </p:cNvPr>
          <p:cNvSpPr txBox="1"/>
          <p:nvPr/>
        </p:nvSpPr>
        <p:spPr>
          <a:xfrm>
            <a:off x="7502118" y="5457555"/>
            <a:ext cx="4518554" cy="830997"/>
          </a:xfrm>
          <a:prstGeom prst="rect">
            <a:avLst/>
          </a:prstGeom>
          <a:noFill/>
        </p:spPr>
        <p:txBody>
          <a:bodyPr wrap="square" rtlCol="0">
            <a:spAutoFit/>
          </a:bodyPr>
          <a:lstStyle/>
          <a:p>
            <a:r>
              <a:rPr lang="en-AU" sz="1600"/>
              <a:t>Best parameter combination:</a:t>
            </a:r>
          </a:p>
          <a:p>
            <a:r>
              <a:rPr lang="en-AU" sz="1600"/>
              <a:t>1 hidden layer of 100 units, e</a:t>
            </a:r>
            <a:r>
              <a:rPr lang="en-AU" sz="1600" baseline="30000"/>
              <a:t>-5</a:t>
            </a:r>
            <a:r>
              <a:rPr lang="en-AU" sz="1600"/>
              <a:t> learning rate, and 200 epochs</a:t>
            </a:r>
          </a:p>
        </p:txBody>
      </p:sp>
      <p:pic>
        <p:nvPicPr>
          <p:cNvPr id="4" name="Picture 3" descr="Diagram, schematic&#10;&#10;Description automatically generated">
            <a:extLst>
              <a:ext uri="{FF2B5EF4-FFF2-40B4-BE49-F238E27FC236}">
                <a16:creationId xmlns:a16="http://schemas.microsoft.com/office/drawing/2014/main" id="{976191FE-EED7-4002-9B6F-811458131606}"/>
              </a:ext>
            </a:extLst>
          </p:cNvPr>
          <p:cNvPicPr>
            <a:picLocks noChangeAspect="1"/>
          </p:cNvPicPr>
          <p:nvPr/>
        </p:nvPicPr>
        <p:blipFill rotWithShape="1">
          <a:blip r:embed="rId4">
            <a:extLst>
              <a:ext uri="{28A0092B-C50C-407E-A947-70E740481C1C}">
                <a14:useLocalDpi xmlns:a14="http://schemas.microsoft.com/office/drawing/2010/main" val="0"/>
              </a:ext>
            </a:extLst>
          </a:blip>
          <a:srcRect t="12219" r="5067"/>
          <a:stretch/>
        </p:blipFill>
        <p:spPr>
          <a:xfrm>
            <a:off x="9312257" y="3680440"/>
            <a:ext cx="2708415" cy="830997"/>
          </a:xfrm>
          <a:prstGeom prst="rect">
            <a:avLst/>
          </a:prstGeom>
        </p:spPr>
      </p:pic>
    </p:spTree>
    <p:extLst>
      <p:ext uri="{BB962C8B-B14F-4D97-AF65-F5344CB8AC3E}">
        <p14:creationId xmlns:p14="http://schemas.microsoft.com/office/powerpoint/2010/main" val="21013565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AC53BD-DFBF-4747-9AE9-F1159037D3FC}"/>
              </a:ext>
            </a:extLst>
          </p:cNvPr>
          <p:cNvSpPr>
            <a:spLocks noGrp="1"/>
          </p:cNvSpPr>
          <p:nvPr>
            <p:ph type="title"/>
          </p:nvPr>
        </p:nvSpPr>
        <p:spPr>
          <a:xfrm>
            <a:off x="838200" y="365125"/>
            <a:ext cx="10515600" cy="791871"/>
          </a:xfrm>
        </p:spPr>
        <p:txBody>
          <a:bodyPr>
            <a:normAutofit/>
          </a:bodyPr>
          <a:lstStyle/>
          <a:p>
            <a:r>
              <a:rPr lang="en-AU" sz="3600" dirty="0"/>
              <a:t>Result</a:t>
            </a:r>
          </a:p>
        </p:txBody>
      </p:sp>
      <p:grpSp>
        <p:nvGrpSpPr>
          <p:cNvPr id="17" name="Group 16">
            <a:extLst>
              <a:ext uri="{FF2B5EF4-FFF2-40B4-BE49-F238E27FC236}">
                <a16:creationId xmlns:a16="http://schemas.microsoft.com/office/drawing/2014/main" id="{69B869C0-39C0-4D48-8C10-4659144CC05E}"/>
              </a:ext>
            </a:extLst>
          </p:cNvPr>
          <p:cNvGrpSpPr/>
          <p:nvPr/>
        </p:nvGrpSpPr>
        <p:grpSpPr>
          <a:xfrm>
            <a:off x="838200" y="2064543"/>
            <a:ext cx="9633083" cy="3864770"/>
            <a:chOff x="838200" y="2064543"/>
            <a:chExt cx="9633083" cy="3864770"/>
          </a:xfrm>
        </p:grpSpPr>
        <p:pic>
          <p:nvPicPr>
            <p:cNvPr id="12" name="Picture 11" descr="A screenshot of a computer&#10;&#10;Description automatically generated">
              <a:extLst>
                <a:ext uri="{FF2B5EF4-FFF2-40B4-BE49-F238E27FC236}">
                  <a16:creationId xmlns:a16="http://schemas.microsoft.com/office/drawing/2014/main" id="{AF2D34FA-3693-4DDB-BC2A-00A276204324}"/>
                </a:ext>
              </a:extLst>
            </p:cNvPr>
            <p:cNvPicPr>
              <a:picLocks noChangeAspect="1"/>
            </p:cNvPicPr>
            <p:nvPr/>
          </p:nvPicPr>
          <p:blipFill rotWithShape="1">
            <a:blip r:embed="rId3">
              <a:extLst>
                <a:ext uri="{28A0092B-C50C-407E-A947-70E740481C1C}">
                  <a14:useLocalDpi xmlns:a14="http://schemas.microsoft.com/office/drawing/2010/main" val="0"/>
                </a:ext>
              </a:extLst>
            </a:blip>
            <a:srcRect l="1190" t="8164" r="39192" b="49292"/>
            <a:stretch/>
          </p:blipFill>
          <p:spPr>
            <a:xfrm>
              <a:off x="838200" y="2064543"/>
              <a:ext cx="9633083" cy="3864770"/>
            </a:xfrm>
            <a:prstGeom prst="rect">
              <a:avLst/>
            </a:prstGeom>
          </p:spPr>
        </p:pic>
        <p:sp>
          <p:nvSpPr>
            <p:cNvPr id="13" name="Rectangle 12">
              <a:extLst>
                <a:ext uri="{FF2B5EF4-FFF2-40B4-BE49-F238E27FC236}">
                  <a16:creationId xmlns:a16="http://schemas.microsoft.com/office/drawing/2014/main" id="{FE691A39-77E6-42DC-955E-0EC41A47FC4A}"/>
                </a:ext>
              </a:extLst>
            </p:cNvPr>
            <p:cNvSpPr/>
            <p:nvPr/>
          </p:nvSpPr>
          <p:spPr>
            <a:xfrm>
              <a:off x="5143500" y="5643563"/>
              <a:ext cx="242888" cy="1857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 name="Rectangle 13">
              <a:extLst>
                <a:ext uri="{FF2B5EF4-FFF2-40B4-BE49-F238E27FC236}">
                  <a16:creationId xmlns:a16="http://schemas.microsoft.com/office/drawing/2014/main" id="{E35AD2C5-DCBD-4C2F-A103-D7440BBFAB1A}"/>
                </a:ext>
              </a:extLst>
            </p:cNvPr>
            <p:cNvSpPr/>
            <p:nvPr/>
          </p:nvSpPr>
          <p:spPr>
            <a:xfrm>
              <a:off x="5581440" y="5643563"/>
              <a:ext cx="578644" cy="2452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15" name="TextBox 14">
            <a:extLst>
              <a:ext uri="{FF2B5EF4-FFF2-40B4-BE49-F238E27FC236}">
                <a16:creationId xmlns:a16="http://schemas.microsoft.com/office/drawing/2014/main" id="{C9617551-2919-427E-8574-F844687F3554}"/>
              </a:ext>
            </a:extLst>
          </p:cNvPr>
          <p:cNvSpPr txBox="1"/>
          <p:nvPr/>
        </p:nvSpPr>
        <p:spPr>
          <a:xfrm>
            <a:off x="4981434" y="5597632"/>
            <a:ext cx="437940" cy="261610"/>
          </a:xfrm>
          <a:prstGeom prst="rect">
            <a:avLst/>
          </a:prstGeom>
          <a:noFill/>
        </p:spPr>
        <p:txBody>
          <a:bodyPr wrap="none" rtlCol="0">
            <a:spAutoFit/>
          </a:bodyPr>
          <a:lstStyle/>
          <a:p>
            <a:r>
              <a:rPr lang="en-AU" sz="1100"/>
              <a:t>MSE</a:t>
            </a:r>
          </a:p>
        </p:txBody>
      </p:sp>
      <p:sp>
        <p:nvSpPr>
          <p:cNvPr id="16" name="TextBox 15">
            <a:extLst>
              <a:ext uri="{FF2B5EF4-FFF2-40B4-BE49-F238E27FC236}">
                <a16:creationId xmlns:a16="http://schemas.microsoft.com/office/drawing/2014/main" id="{F0D1DFD0-8CF2-4408-B0DC-97EB9EBC5943}"/>
              </a:ext>
            </a:extLst>
          </p:cNvPr>
          <p:cNvSpPr txBox="1"/>
          <p:nvPr/>
        </p:nvSpPr>
        <p:spPr>
          <a:xfrm>
            <a:off x="5548454" y="5605626"/>
            <a:ext cx="1048685" cy="261610"/>
          </a:xfrm>
          <a:prstGeom prst="rect">
            <a:avLst/>
          </a:prstGeom>
          <a:noFill/>
        </p:spPr>
        <p:txBody>
          <a:bodyPr wrap="none" rtlCol="0">
            <a:spAutoFit/>
          </a:bodyPr>
          <a:lstStyle/>
          <a:p>
            <a:r>
              <a:rPr lang="en-AU" sz="1100"/>
              <a:t>Validation MSE</a:t>
            </a:r>
          </a:p>
        </p:txBody>
      </p:sp>
      <p:sp>
        <p:nvSpPr>
          <p:cNvPr id="21" name="TextBox 20">
            <a:extLst>
              <a:ext uri="{FF2B5EF4-FFF2-40B4-BE49-F238E27FC236}">
                <a16:creationId xmlns:a16="http://schemas.microsoft.com/office/drawing/2014/main" id="{876C62E2-831E-43C3-BDB4-5E5B5477B878}"/>
              </a:ext>
            </a:extLst>
          </p:cNvPr>
          <p:cNvSpPr txBox="1"/>
          <p:nvPr/>
        </p:nvSpPr>
        <p:spPr>
          <a:xfrm>
            <a:off x="850366" y="1156996"/>
            <a:ext cx="4569008" cy="369332"/>
          </a:xfrm>
          <a:prstGeom prst="rect">
            <a:avLst/>
          </a:prstGeom>
          <a:noFill/>
        </p:spPr>
        <p:txBody>
          <a:bodyPr wrap="none" rtlCol="0">
            <a:spAutoFit/>
          </a:bodyPr>
          <a:lstStyle/>
          <a:p>
            <a:r>
              <a:rPr lang="en-AU"/>
              <a:t>Train and validation MSE, using the best model</a:t>
            </a:r>
          </a:p>
        </p:txBody>
      </p:sp>
    </p:spTree>
    <p:extLst>
      <p:ext uri="{BB962C8B-B14F-4D97-AF65-F5344CB8AC3E}">
        <p14:creationId xmlns:p14="http://schemas.microsoft.com/office/powerpoint/2010/main" val="22274225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CA3C24-BC69-4F9A-8478-0926E750AF72}"/>
              </a:ext>
            </a:extLst>
          </p:cNvPr>
          <p:cNvSpPr>
            <a:spLocks noGrp="1"/>
          </p:cNvSpPr>
          <p:nvPr>
            <p:ph type="title"/>
          </p:nvPr>
        </p:nvSpPr>
        <p:spPr/>
        <p:txBody>
          <a:bodyPr>
            <a:normAutofit/>
          </a:bodyPr>
          <a:lstStyle/>
          <a:p>
            <a:r>
              <a:rPr lang="en-AU" sz="3600" dirty="0"/>
              <a:t>Evaluation</a:t>
            </a:r>
          </a:p>
        </p:txBody>
      </p:sp>
      <p:sp>
        <p:nvSpPr>
          <p:cNvPr id="3" name="TextBox 2">
            <a:extLst>
              <a:ext uri="{FF2B5EF4-FFF2-40B4-BE49-F238E27FC236}">
                <a16:creationId xmlns:a16="http://schemas.microsoft.com/office/drawing/2014/main" id="{8161E2AD-F2D0-4696-934D-5F742DE74B7B}"/>
              </a:ext>
            </a:extLst>
          </p:cNvPr>
          <p:cNvSpPr txBox="1"/>
          <p:nvPr/>
        </p:nvSpPr>
        <p:spPr>
          <a:xfrm>
            <a:off x="838200" y="1506022"/>
            <a:ext cx="8623851" cy="369332"/>
          </a:xfrm>
          <a:prstGeom prst="rect">
            <a:avLst/>
          </a:prstGeom>
          <a:noFill/>
        </p:spPr>
        <p:txBody>
          <a:bodyPr wrap="square" rtlCol="0">
            <a:spAutoFit/>
          </a:bodyPr>
          <a:lstStyle/>
          <a:p>
            <a:r>
              <a:rPr lang="en-AU"/>
              <a:t>Compute the correlation for each gene in the prediction and the true value</a:t>
            </a:r>
          </a:p>
        </p:txBody>
      </p:sp>
      <p:pic>
        <p:nvPicPr>
          <p:cNvPr id="7" name="Picture 6" descr="Chart, line chart&#10;&#10;Description automatically generated">
            <a:extLst>
              <a:ext uri="{FF2B5EF4-FFF2-40B4-BE49-F238E27FC236}">
                <a16:creationId xmlns:a16="http://schemas.microsoft.com/office/drawing/2014/main" id="{7D598D01-E7B3-4C4E-BBEB-761DD3F05D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1497" y="2334340"/>
            <a:ext cx="6289642" cy="3881607"/>
          </a:xfrm>
          <a:prstGeom prst="rect">
            <a:avLst/>
          </a:prstGeom>
        </p:spPr>
      </p:pic>
      <p:graphicFrame>
        <p:nvGraphicFramePr>
          <p:cNvPr id="9" name="Table 4">
            <a:extLst>
              <a:ext uri="{FF2B5EF4-FFF2-40B4-BE49-F238E27FC236}">
                <a16:creationId xmlns:a16="http://schemas.microsoft.com/office/drawing/2014/main" id="{A2ACEF87-68CD-40CA-97F2-12426A07A06A}"/>
              </a:ext>
            </a:extLst>
          </p:cNvPr>
          <p:cNvGraphicFramePr>
            <a:graphicFrameLocks noGrp="1"/>
          </p:cNvGraphicFramePr>
          <p:nvPr>
            <p:extLst>
              <p:ext uri="{D42A27DB-BD31-4B8C-83A1-F6EECF244321}">
                <p14:modId xmlns:p14="http://schemas.microsoft.com/office/powerpoint/2010/main" val="1917156525"/>
              </p:ext>
            </p:extLst>
          </p:nvPr>
        </p:nvGraphicFramePr>
        <p:xfrm>
          <a:off x="6751139" y="4055547"/>
          <a:ext cx="5065378" cy="1854200"/>
        </p:xfrm>
        <a:graphic>
          <a:graphicData uri="http://schemas.openxmlformats.org/drawingml/2006/table">
            <a:tbl>
              <a:tblPr firstRow="1" bandRow="1">
                <a:tableStyleId>{21E4AEA4-8DFA-4A89-87EB-49C32662AFE0}</a:tableStyleId>
              </a:tblPr>
              <a:tblGrid>
                <a:gridCol w="1972438">
                  <a:extLst>
                    <a:ext uri="{9D8B030D-6E8A-4147-A177-3AD203B41FA5}">
                      <a16:colId xmlns:a16="http://schemas.microsoft.com/office/drawing/2014/main" val="200345448"/>
                    </a:ext>
                  </a:extLst>
                </a:gridCol>
                <a:gridCol w="1561514">
                  <a:extLst>
                    <a:ext uri="{9D8B030D-6E8A-4147-A177-3AD203B41FA5}">
                      <a16:colId xmlns:a16="http://schemas.microsoft.com/office/drawing/2014/main" val="3341798904"/>
                    </a:ext>
                  </a:extLst>
                </a:gridCol>
                <a:gridCol w="1531426">
                  <a:extLst>
                    <a:ext uri="{9D8B030D-6E8A-4147-A177-3AD203B41FA5}">
                      <a16:colId xmlns:a16="http://schemas.microsoft.com/office/drawing/2014/main" val="102103638"/>
                    </a:ext>
                  </a:extLst>
                </a:gridCol>
              </a:tblGrid>
              <a:tr h="370840">
                <a:tc rowSpan="2">
                  <a:txBody>
                    <a:bodyPr/>
                    <a:lstStyle/>
                    <a:p>
                      <a:pPr algn="ctr"/>
                      <a:r>
                        <a:rPr lang="en-AU" dirty="0"/>
                        <a:t>Model</a:t>
                      </a:r>
                    </a:p>
                  </a:txBody>
                  <a:tcPr/>
                </a:tc>
                <a:tc gridSpan="2">
                  <a:txBody>
                    <a:bodyPr/>
                    <a:lstStyle/>
                    <a:p>
                      <a:pPr algn="ctr"/>
                      <a:r>
                        <a:rPr lang="en-AU" dirty="0"/>
                        <a:t>Median Correlation</a:t>
                      </a:r>
                    </a:p>
                  </a:txBody>
                  <a:tcPr/>
                </a:tc>
                <a:tc hMerge="1">
                  <a:txBody>
                    <a:bodyPr/>
                    <a:lstStyle/>
                    <a:p>
                      <a:endParaRPr lang="en-AU" dirty="0"/>
                    </a:p>
                  </a:txBody>
                  <a:tcPr/>
                </a:tc>
                <a:extLst>
                  <a:ext uri="{0D108BD9-81ED-4DB2-BD59-A6C34878D82A}">
                    <a16:rowId xmlns:a16="http://schemas.microsoft.com/office/drawing/2014/main" val="2011727283"/>
                  </a:ext>
                </a:extLst>
              </a:tr>
              <a:tr h="370840">
                <a:tc vMerge="1">
                  <a:txBody>
                    <a:bodyPr/>
                    <a:lstStyle/>
                    <a:p>
                      <a:r>
                        <a:rPr lang="en-AU" dirty="0"/>
                        <a:t>Model</a:t>
                      </a:r>
                    </a:p>
                  </a:txBody>
                  <a:tcPr/>
                </a:tc>
                <a:tc>
                  <a:txBody>
                    <a:bodyPr/>
                    <a:lstStyle/>
                    <a:p>
                      <a:pPr algn="ctr"/>
                      <a:r>
                        <a:rPr lang="en-AU" dirty="0"/>
                        <a:t>Training</a:t>
                      </a:r>
                    </a:p>
                  </a:txBody>
                  <a:tcPr/>
                </a:tc>
                <a:tc>
                  <a:txBody>
                    <a:bodyPr/>
                    <a:lstStyle/>
                    <a:p>
                      <a:pPr algn="ctr"/>
                      <a:r>
                        <a:rPr lang="en-AU" dirty="0"/>
                        <a:t>Test</a:t>
                      </a:r>
                    </a:p>
                  </a:txBody>
                  <a:tcPr/>
                </a:tc>
                <a:extLst>
                  <a:ext uri="{0D108BD9-81ED-4DB2-BD59-A6C34878D82A}">
                    <a16:rowId xmlns:a16="http://schemas.microsoft.com/office/drawing/2014/main" val="168720330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AU" err="1"/>
                        <a:t>XGBoost</a:t>
                      </a:r>
                      <a:endParaRPr lang="en-AU"/>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AU"/>
                        <a:t>0.990975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AU" dirty="0"/>
                        <a:t>0.4364047</a:t>
                      </a:r>
                    </a:p>
                  </a:txBody>
                  <a:tcPr/>
                </a:tc>
                <a:extLst>
                  <a:ext uri="{0D108BD9-81ED-4DB2-BD59-A6C34878D82A}">
                    <a16:rowId xmlns:a16="http://schemas.microsoft.com/office/drawing/2014/main" val="306118953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AU"/>
                        <a:t>Neural Network</a:t>
                      </a:r>
                    </a:p>
                  </a:txBody>
                  <a:tcPr/>
                </a:tc>
                <a:tc>
                  <a:txBody>
                    <a:bodyPr/>
                    <a:lstStyle/>
                    <a:p>
                      <a:pPr algn="ctr"/>
                      <a:r>
                        <a:rPr lang="en-AU" dirty="0"/>
                        <a:t>0.6278658</a:t>
                      </a:r>
                    </a:p>
                  </a:txBody>
                  <a:tcPr/>
                </a:tc>
                <a:tc>
                  <a:txBody>
                    <a:bodyPr/>
                    <a:lstStyle/>
                    <a:p>
                      <a:pPr algn="ctr"/>
                      <a:r>
                        <a:rPr lang="en-AU" dirty="0"/>
                        <a:t>0.4887672</a:t>
                      </a:r>
                    </a:p>
                  </a:txBody>
                  <a:tcPr/>
                </a:tc>
                <a:extLst>
                  <a:ext uri="{0D108BD9-81ED-4DB2-BD59-A6C34878D82A}">
                    <a16:rowId xmlns:a16="http://schemas.microsoft.com/office/drawing/2014/main" val="3837097764"/>
                  </a:ext>
                </a:extLst>
              </a:tr>
              <a:tr h="370840">
                <a:tc>
                  <a:txBody>
                    <a:bodyPr/>
                    <a:lstStyle/>
                    <a:p>
                      <a:pPr algn="ctr"/>
                      <a:r>
                        <a:rPr lang="en-AU"/>
                        <a:t>Ensemble</a:t>
                      </a:r>
                    </a:p>
                  </a:txBody>
                  <a:tcPr/>
                </a:tc>
                <a:tc>
                  <a:txBody>
                    <a:bodyPr/>
                    <a:lstStyle/>
                    <a:p>
                      <a:pPr algn="ctr"/>
                      <a:endParaRPr lang="en-AU" dirty="0"/>
                    </a:p>
                  </a:txBody>
                  <a:tcPr/>
                </a:tc>
                <a:tc>
                  <a:txBody>
                    <a:bodyPr/>
                    <a:lstStyle/>
                    <a:p>
                      <a:pPr algn="ctr"/>
                      <a:endParaRPr lang="en-AU" dirty="0"/>
                    </a:p>
                  </a:txBody>
                  <a:tcPr/>
                </a:tc>
                <a:extLst>
                  <a:ext uri="{0D108BD9-81ED-4DB2-BD59-A6C34878D82A}">
                    <a16:rowId xmlns:a16="http://schemas.microsoft.com/office/drawing/2014/main" val="1195417014"/>
                  </a:ext>
                </a:extLst>
              </a:tr>
            </a:tbl>
          </a:graphicData>
        </a:graphic>
      </p:graphicFrame>
    </p:spTree>
    <p:extLst>
      <p:ext uri="{BB962C8B-B14F-4D97-AF65-F5344CB8AC3E}">
        <p14:creationId xmlns:p14="http://schemas.microsoft.com/office/powerpoint/2010/main" val="39007982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D03AF4-0197-4E3B-A301-36CD3EFDCB9C}"/>
              </a:ext>
            </a:extLst>
          </p:cNvPr>
          <p:cNvSpPr>
            <a:spLocks noGrp="1"/>
          </p:cNvSpPr>
          <p:nvPr>
            <p:ph type="title"/>
          </p:nvPr>
        </p:nvSpPr>
        <p:spPr/>
        <p:txBody>
          <a:bodyPr>
            <a:normAutofit/>
          </a:bodyPr>
          <a:lstStyle/>
          <a:p>
            <a:r>
              <a:rPr lang="en-AU" sz="3600" dirty="0"/>
              <a:t>Ensemble Prediction</a:t>
            </a:r>
          </a:p>
        </p:txBody>
      </p:sp>
      <p:pic>
        <p:nvPicPr>
          <p:cNvPr id="4" name="Picture 3" descr="Chart&#10;&#10;Description automatically generated with low confidence">
            <a:extLst>
              <a:ext uri="{FF2B5EF4-FFF2-40B4-BE49-F238E27FC236}">
                <a16:creationId xmlns:a16="http://schemas.microsoft.com/office/drawing/2014/main" id="{20CA7EA9-8C1F-49D0-BEA4-62921EFF4B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1839" y="2171555"/>
            <a:ext cx="11028321" cy="1896591"/>
          </a:xfrm>
          <a:prstGeom prst="rect">
            <a:avLst/>
          </a:prstGeom>
        </p:spPr>
      </p:pic>
    </p:spTree>
    <p:extLst>
      <p:ext uri="{BB962C8B-B14F-4D97-AF65-F5344CB8AC3E}">
        <p14:creationId xmlns:p14="http://schemas.microsoft.com/office/powerpoint/2010/main" val="12761906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CA3C24-BC69-4F9A-8478-0926E750AF72}"/>
              </a:ext>
            </a:extLst>
          </p:cNvPr>
          <p:cNvSpPr>
            <a:spLocks noGrp="1"/>
          </p:cNvSpPr>
          <p:nvPr>
            <p:ph type="title"/>
          </p:nvPr>
        </p:nvSpPr>
        <p:spPr/>
        <p:txBody>
          <a:bodyPr>
            <a:normAutofit/>
          </a:bodyPr>
          <a:lstStyle/>
          <a:p>
            <a:r>
              <a:rPr lang="en-AU" sz="3600" dirty="0"/>
              <a:t>Evaluation</a:t>
            </a:r>
          </a:p>
        </p:txBody>
      </p:sp>
      <p:sp>
        <p:nvSpPr>
          <p:cNvPr id="3" name="TextBox 2">
            <a:extLst>
              <a:ext uri="{FF2B5EF4-FFF2-40B4-BE49-F238E27FC236}">
                <a16:creationId xmlns:a16="http://schemas.microsoft.com/office/drawing/2014/main" id="{8161E2AD-F2D0-4696-934D-5F742DE74B7B}"/>
              </a:ext>
            </a:extLst>
          </p:cNvPr>
          <p:cNvSpPr txBox="1"/>
          <p:nvPr/>
        </p:nvSpPr>
        <p:spPr>
          <a:xfrm>
            <a:off x="838200" y="1506022"/>
            <a:ext cx="8623851" cy="369332"/>
          </a:xfrm>
          <a:prstGeom prst="rect">
            <a:avLst/>
          </a:prstGeom>
          <a:noFill/>
        </p:spPr>
        <p:txBody>
          <a:bodyPr wrap="square" rtlCol="0">
            <a:spAutoFit/>
          </a:bodyPr>
          <a:lstStyle/>
          <a:p>
            <a:r>
              <a:rPr lang="en-AU"/>
              <a:t>Compute the correlation for each gene in the prediction and the true value</a:t>
            </a:r>
          </a:p>
        </p:txBody>
      </p:sp>
      <p:pic>
        <p:nvPicPr>
          <p:cNvPr id="8" name="Picture 7" descr="Chart, line chart&#10;&#10;Description automatically generated">
            <a:extLst>
              <a:ext uri="{FF2B5EF4-FFF2-40B4-BE49-F238E27FC236}">
                <a16:creationId xmlns:a16="http://schemas.microsoft.com/office/drawing/2014/main" id="{400AB0E7-A3EB-4B68-90DA-4512D0476A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9231" y="2356384"/>
            <a:ext cx="6218205" cy="3837520"/>
          </a:xfrm>
          <a:prstGeom prst="rect">
            <a:avLst/>
          </a:prstGeom>
        </p:spPr>
      </p:pic>
      <p:graphicFrame>
        <p:nvGraphicFramePr>
          <p:cNvPr id="7" name="Table 4">
            <a:extLst>
              <a:ext uri="{FF2B5EF4-FFF2-40B4-BE49-F238E27FC236}">
                <a16:creationId xmlns:a16="http://schemas.microsoft.com/office/drawing/2014/main" id="{DA4D98E1-9897-4834-8E10-5CB525A42308}"/>
              </a:ext>
            </a:extLst>
          </p:cNvPr>
          <p:cNvGraphicFramePr>
            <a:graphicFrameLocks noGrp="1"/>
          </p:cNvGraphicFramePr>
          <p:nvPr>
            <p:extLst>
              <p:ext uri="{D42A27DB-BD31-4B8C-83A1-F6EECF244321}">
                <p14:modId xmlns:p14="http://schemas.microsoft.com/office/powerpoint/2010/main" val="789783047"/>
              </p:ext>
            </p:extLst>
          </p:nvPr>
        </p:nvGraphicFramePr>
        <p:xfrm>
          <a:off x="6748396" y="4055547"/>
          <a:ext cx="5065378" cy="1854200"/>
        </p:xfrm>
        <a:graphic>
          <a:graphicData uri="http://schemas.openxmlformats.org/drawingml/2006/table">
            <a:tbl>
              <a:tblPr firstRow="1" bandRow="1">
                <a:tableStyleId>{21E4AEA4-8DFA-4A89-87EB-49C32662AFE0}</a:tableStyleId>
              </a:tblPr>
              <a:tblGrid>
                <a:gridCol w="1972438">
                  <a:extLst>
                    <a:ext uri="{9D8B030D-6E8A-4147-A177-3AD203B41FA5}">
                      <a16:colId xmlns:a16="http://schemas.microsoft.com/office/drawing/2014/main" val="200345448"/>
                    </a:ext>
                  </a:extLst>
                </a:gridCol>
                <a:gridCol w="1561514">
                  <a:extLst>
                    <a:ext uri="{9D8B030D-6E8A-4147-A177-3AD203B41FA5}">
                      <a16:colId xmlns:a16="http://schemas.microsoft.com/office/drawing/2014/main" val="3341798904"/>
                    </a:ext>
                  </a:extLst>
                </a:gridCol>
                <a:gridCol w="1531426">
                  <a:extLst>
                    <a:ext uri="{9D8B030D-6E8A-4147-A177-3AD203B41FA5}">
                      <a16:colId xmlns:a16="http://schemas.microsoft.com/office/drawing/2014/main" val="102103638"/>
                    </a:ext>
                  </a:extLst>
                </a:gridCol>
              </a:tblGrid>
              <a:tr h="370840">
                <a:tc rowSpan="2">
                  <a:txBody>
                    <a:bodyPr/>
                    <a:lstStyle/>
                    <a:p>
                      <a:pPr algn="ctr"/>
                      <a:r>
                        <a:rPr lang="en-AU" dirty="0"/>
                        <a:t>Model</a:t>
                      </a:r>
                    </a:p>
                  </a:txBody>
                  <a:tcPr/>
                </a:tc>
                <a:tc gridSpan="2">
                  <a:txBody>
                    <a:bodyPr/>
                    <a:lstStyle/>
                    <a:p>
                      <a:pPr algn="ctr"/>
                      <a:r>
                        <a:rPr lang="en-AU" dirty="0"/>
                        <a:t>Median Correlation</a:t>
                      </a:r>
                    </a:p>
                  </a:txBody>
                  <a:tcPr/>
                </a:tc>
                <a:tc hMerge="1">
                  <a:txBody>
                    <a:bodyPr/>
                    <a:lstStyle/>
                    <a:p>
                      <a:endParaRPr lang="en-AU" dirty="0"/>
                    </a:p>
                  </a:txBody>
                  <a:tcPr/>
                </a:tc>
                <a:extLst>
                  <a:ext uri="{0D108BD9-81ED-4DB2-BD59-A6C34878D82A}">
                    <a16:rowId xmlns:a16="http://schemas.microsoft.com/office/drawing/2014/main" val="2011727283"/>
                  </a:ext>
                </a:extLst>
              </a:tr>
              <a:tr h="370840">
                <a:tc vMerge="1">
                  <a:txBody>
                    <a:bodyPr/>
                    <a:lstStyle/>
                    <a:p>
                      <a:r>
                        <a:rPr lang="en-AU" dirty="0"/>
                        <a:t>Model</a:t>
                      </a:r>
                    </a:p>
                  </a:txBody>
                  <a:tcPr/>
                </a:tc>
                <a:tc>
                  <a:txBody>
                    <a:bodyPr/>
                    <a:lstStyle/>
                    <a:p>
                      <a:pPr algn="ctr"/>
                      <a:r>
                        <a:rPr lang="en-AU" dirty="0"/>
                        <a:t>Training</a:t>
                      </a:r>
                    </a:p>
                  </a:txBody>
                  <a:tcPr/>
                </a:tc>
                <a:tc>
                  <a:txBody>
                    <a:bodyPr/>
                    <a:lstStyle/>
                    <a:p>
                      <a:pPr algn="ctr"/>
                      <a:r>
                        <a:rPr lang="en-AU" dirty="0"/>
                        <a:t>Test</a:t>
                      </a:r>
                    </a:p>
                  </a:txBody>
                  <a:tcPr/>
                </a:tc>
                <a:extLst>
                  <a:ext uri="{0D108BD9-81ED-4DB2-BD59-A6C34878D82A}">
                    <a16:rowId xmlns:a16="http://schemas.microsoft.com/office/drawing/2014/main" val="168720330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AU" err="1"/>
                        <a:t>XGBoost</a:t>
                      </a:r>
                      <a:endParaRPr lang="en-AU"/>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AU"/>
                        <a:t>0.990975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AU" dirty="0"/>
                        <a:t>0.4364047</a:t>
                      </a:r>
                    </a:p>
                  </a:txBody>
                  <a:tcPr/>
                </a:tc>
                <a:extLst>
                  <a:ext uri="{0D108BD9-81ED-4DB2-BD59-A6C34878D82A}">
                    <a16:rowId xmlns:a16="http://schemas.microsoft.com/office/drawing/2014/main" val="306118953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AU"/>
                        <a:t>Neural Network</a:t>
                      </a:r>
                    </a:p>
                  </a:txBody>
                  <a:tcPr/>
                </a:tc>
                <a:tc>
                  <a:txBody>
                    <a:bodyPr/>
                    <a:lstStyle/>
                    <a:p>
                      <a:pPr algn="ctr"/>
                      <a:r>
                        <a:rPr lang="en-AU" dirty="0"/>
                        <a:t>0.6278658</a:t>
                      </a:r>
                    </a:p>
                  </a:txBody>
                  <a:tcPr/>
                </a:tc>
                <a:tc>
                  <a:txBody>
                    <a:bodyPr/>
                    <a:lstStyle/>
                    <a:p>
                      <a:pPr algn="ctr"/>
                      <a:r>
                        <a:rPr lang="en-AU" dirty="0"/>
                        <a:t>0.4887672</a:t>
                      </a:r>
                    </a:p>
                  </a:txBody>
                  <a:tcPr/>
                </a:tc>
                <a:extLst>
                  <a:ext uri="{0D108BD9-81ED-4DB2-BD59-A6C34878D82A}">
                    <a16:rowId xmlns:a16="http://schemas.microsoft.com/office/drawing/2014/main" val="3837097764"/>
                  </a:ext>
                </a:extLst>
              </a:tr>
              <a:tr h="370840">
                <a:tc>
                  <a:txBody>
                    <a:bodyPr/>
                    <a:lstStyle/>
                    <a:p>
                      <a:pPr algn="ctr"/>
                      <a:r>
                        <a:rPr lang="en-AU"/>
                        <a:t>Ensemble</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AU" dirty="0"/>
                        <a:t>0.9205496</a:t>
                      </a:r>
                    </a:p>
                  </a:txBody>
                  <a:tcPr/>
                </a:tc>
                <a:tc>
                  <a:txBody>
                    <a:bodyPr/>
                    <a:lstStyle/>
                    <a:p>
                      <a:pPr algn="ctr"/>
                      <a:r>
                        <a:rPr lang="en-AU" dirty="0"/>
                        <a:t>0.4976427</a:t>
                      </a:r>
                    </a:p>
                  </a:txBody>
                  <a:tcPr/>
                </a:tc>
                <a:extLst>
                  <a:ext uri="{0D108BD9-81ED-4DB2-BD59-A6C34878D82A}">
                    <a16:rowId xmlns:a16="http://schemas.microsoft.com/office/drawing/2014/main" val="1195417014"/>
                  </a:ext>
                </a:extLst>
              </a:tr>
            </a:tbl>
          </a:graphicData>
        </a:graphic>
      </p:graphicFrame>
    </p:spTree>
    <p:extLst>
      <p:ext uri="{BB962C8B-B14F-4D97-AF65-F5344CB8AC3E}">
        <p14:creationId xmlns:p14="http://schemas.microsoft.com/office/powerpoint/2010/main" val="41776053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26124-B7CE-4C48-BD91-114EE41FE21A}"/>
              </a:ext>
            </a:extLst>
          </p:cNvPr>
          <p:cNvSpPr>
            <a:spLocks noGrp="1"/>
          </p:cNvSpPr>
          <p:nvPr>
            <p:ph type="title"/>
          </p:nvPr>
        </p:nvSpPr>
        <p:spPr/>
        <p:txBody>
          <a:bodyPr>
            <a:normAutofit/>
          </a:bodyPr>
          <a:lstStyle/>
          <a:p>
            <a:r>
              <a:rPr lang="en-AU" sz="3600" dirty="0"/>
              <a:t>Future Directions</a:t>
            </a:r>
          </a:p>
        </p:txBody>
      </p:sp>
      <p:sp>
        <p:nvSpPr>
          <p:cNvPr id="3" name="TextBox 2">
            <a:extLst>
              <a:ext uri="{FF2B5EF4-FFF2-40B4-BE49-F238E27FC236}">
                <a16:creationId xmlns:a16="http://schemas.microsoft.com/office/drawing/2014/main" id="{9429DB19-97CE-4477-9ADB-0679E396C05C}"/>
              </a:ext>
            </a:extLst>
          </p:cNvPr>
          <p:cNvSpPr txBox="1"/>
          <p:nvPr/>
        </p:nvSpPr>
        <p:spPr>
          <a:xfrm>
            <a:off x="970384" y="1922106"/>
            <a:ext cx="8509381" cy="923330"/>
          </a:xfrm>
          <a:prstGeom prst="rect">
            <a:avLst/>
          </a:prstGeom>
          <a:noFill/>
        </p:spPr>
        <p:txBody>
          <a:bodyPr wrap="none" rtlCol="0">
            <a:spAutoFit/>
          </a:bodyPr>
          <a:lstStyle/>
          <a:p>
            <a:pPr marL="285750" indent="-285750">
              <a:buFontTx/>
              <a:buChar char="-"/>
            </a:pPr>
            <a:r>
              <a:rPr lang="en-AU"/>
              <a:t>Create model and tune hyperparameter for all tissues</a:t>
            </a:r>
          </a:p>
          <a:p>
            <a:pPr marL="285750" indent="-285750">
              <a:buFontTx/>
              <a:buChar char="-"/>
            </a:pPr>
            <a:r>
              <a:rPr lang="en-AU"/>
              <a:t>Use all genes from both tissues</a:t>
            </a:r>
          </a:p>
          <a:p>
            <a:pPr marL="285750" indent="-285750">
              <a:buFontTx/>
              <a:buChar char="-"/>
            </a:pPr>
            <a:r>
              <a:rPr lang="en-AU"/>
              <a:t>Use another ML model for the ensemble instead of only taking the average prediction</a:t>
            </a:r>
          </a:p>
        </p:txBody>
      </p:sp>
    </p:spTree>
    <p:extLst>
      <p:ext uri="{BB962C8B-B14F-4D97-AF65-F5344CB8AC3E}">
        <p14:creationId xmlns:p14="http://schemas.microsoft.com/office/powerpoint/2010/main" val="6255347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D37FE4-C297-4D10-B544-C5AFFB16B570}"/>
              </a:ext>
            </a:extLst>
          </p:cNvPr>
          <p:cNvSpPr>
            <a:spLocks noGrp="1"/>
          </p:cNvSpPr>
          <p:nvPr>
            <p:ph type="title"/>
          </p:nvPr>
        </p:nvSpPr>
        <p:spPr>
          <a:xfrm>
            <a:off x="758336" y="725156"/>
            <a:ext cx="10675327" cy="1649265"/>
          </a:xfrm>
        </p:spPr>
        <p:txBody>
          <a:bodyPr>
            <a:normAutofit/>
          </a:bodyPr>
          <a:lstStyle/>
          <a:p>
            <a:pPr algn="ctr"/>
            <a:r>
              <a:rPr lang="en-AU" sz="4000">
                <a:solidFill>
                  <a:srgbClr val="002060"/>
                </a:solidFill>
              </a:rPr>
              <a:t>We would like to extend a heartfelt thank you to all our mentors involved in this project!</a:t>
            </a:r>
          </a:p>
        </p:txBody>
      </p:sp>
      <p:grpSp>
        <p:nvGrpSpPr>
          <p:cNvPr id="4" name="Group 3">
            <a:extLst>
              <a:ext uri="{FF2B5EF4-FFF2-40B4-BE49-F238E27FC236}">
                <a16:creationId xmlns:a16="http://schemas.microsoft.com/office/drawing/2014/main" id="{D991832E-67AB-4226-B9CF-6092E8A70EE8}"/>
              </a:ext>
            </a:extLst>
          </p:cNvPr>
          <p:cNvGrpSpPr/>
          <p:nvPr/>
        </p:nvGrpSpPr>
        <p:grpSpPr>
          <a:xfrm>
            <a:off x="302974" y="5636720"/>
            <a:ext cx="11758329" cy="1202291"/>
            <a:chOff x="302974" y="5636720"/>
            <a:chExt cx="11758329" cy="1202291"/>
          </a:xfrm>
        </p:grpSpPr>
        <p:pic>
          <p:nvPicPr>
            <p:cNvPr id="5" name="Picture 4" descr="Text&#10;&#10;Description automatically generated with low confidence">
              <a:extLst>
                <a:ext uri="{FF2B5EF4-FFF2-40B4-BE49-F238E27FC236}">
                  <a16:creationId xmlns:a16="http://schemas.microsoft.com/office/drawing/2014/main" id="{B83014AB-DF95-490C-A544-988BAD856B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94220" y="5636720"/>
              <a:ext cx="1202291" cy="1202291"/>
            </a:xfrm>
            <a:prstGeom prst="rect">
              <a:avLst/>
            </a:prstGeom>
          </p:spPr>
        </p:pic>
        <p:pic>
          <p:nvPicPr>
            <p:cNvPr id="6" name="Picture 5" descr="Logo&#10;&#10;Description automatically generated">
              <a:extLst>
                <a:ext uri="{FF2B5EF4-FFF2-40B4-BE49-F238E27FC236}">
                  <a16:creationId xmlns:a16="http://schemas.microsoft.com/office/drawing/2014/main" id="{C4D1EAEE-7AA9-4ACE-864D-15639236FC8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2974" y="5900784"/>
              <a:ext cx="1337876" cy="674164"/>
            </a:xfrm>
            <a:prstGeom prst="rect">
              <a:avLst/>
            </a:prstGeom>
          </p:spPr>
        </p:pic>
        <p:pic>
          <p:nvPicPr>
            <p:cNvPr id="7" name="Picture 6" descr="Logo&#10;&#10;Description automatically generated">
              <a:extLst>
                <a:ext uri="{FF2B5EF4-FFF2-40B4-BE49-F238E27FC236}">
                  <a16:creationId xmlns:a16="http://schemas.microsoft.com/office/drawing/2014/main" id="{31BE834D-B79D-4CAA-9E0C-01B9D317EB8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976797" y="5636720"/>
              <a:ext cx="1084506" cy="1079060"/>
            </a:xfrm>
            <a:prstGeom prst="rect">
              <a:avLst/>
            </a:prstGeom>
          </p:spPr>
        </p:pic>
      </p:grpSp>
      <p:sp>
        <p:nvSpPr>
          <p:cNvPr id="3" name="TextBox 2">
            <a:extLst>
              <a:ext uri="{FF2B5EF4-FFF2-40B4-BE49-F238E27FC236}">
                <a16:creationId xmlns:a16="http://schemas.microsoft.com/office/drawing/2014/main" id="{9CCC672E-0DAF-409B-9CA9-EDFBF4312238}"/>
              </a:ext>
            </a:extLst>
          </p:cNvPr>
          <p:cNvSpPr txBox="1"/>
          <p:nvPr/>
        </p:nvSpPr>
        <p:spPr>
          <a:xfrm>
            <a:off x="3649368" y="3051397"/>
            <a:ext cx="4893263" cy="2862322"/>
          </a:xfrm>
          <a:prstGeom prst="rect">
            <a:avLst/>
          </a:prstGeom>
          <a:noFill/>
        </p:spPr>
        <p:txBody>
          <a:bodyPr wrap="none" rtlCol="0">
            <a:spAutoFit/>
          </a:bodyPr>
          <a:lstStyle/>
          <a:p>
            <a:pPr algn="ctr" rtl="0" fontAlgn="base"/>
            <a:r>
              <a:rPr lang="en-US" sz="1800" b="0" i="0" dirty="0">
                <a:effectLst/>
              </a:rPr>
              <a:t>Roberto </a:t>
            </a:r>
            <a:r>
              <a:rPr lang="en-US" sz="1800" b="0" i="0" dirty="0" err="1">
                <a:effectLst/>
              </a:rPr>
              <a:t>Bonelli</a:t>
            </a:r>
            <a:r>
              <a:rPr lang="en-US" sz="1800" b="0" i="0" dirty="0">
                <a:effectLst/>
              </a:rPr>
              <a:t> PhD, CSL Research </a:t>
            </a:r>
          </a:p>
          <a:p>
            <a:pPr algn="ctr" rtl="0" fontAlgn="base"/>
            <a:r>
              <a:rPr lang="en-US" sz="1800" b="0" i="0" dirty="0">
                <a:effectLst/>
              </a:rPr>
              <a:t>Brendan Ansell PhD, WEHI</a:t>
            </a:r>
          </a:p>
          <a:p>
            <a:pPr algn="ctr" rtl="0" fontAlgn="base"/>
            <a:endParaRPr lang="en-US" sz="1800" b="0" i="0" dirty="0">
              <a:effectLst/>
            </a:endParaRPr>
          </a:p>
          <a:p>
            <a:pPr algn="ctr" rtl="0" fontAlgn="base"/>
            <a:r>
              <a:rPr lang="en-US" dirty="0" err="1">
                <a:highlight>
                  <a:srgbClr val="FFFF00"/>
                </a:highlight>
              </a:rPr>
              <a:t>Milica</a:t>
            </a:r>
            <a:r>
              <a:rPr lang="en-US" dirty="0">
                <a:highlight>
                  <a:srgbClr val="FFFF00"/>
                </a:highlight>
              </a:rPr>
              <a:t> Ng</a:t>
            </a:r>
            <a:endParaRPr lang="en-US" sz="1800" b="0" i="0" dirty="0">
              <a:effectLst/>
              <a:highlight>
                <a:srgbClr val="FFFF00"/>
              </a:highlight>
            </a:endParaRPr>
          </a:p>
          <a:p>
            <a:pPr algn="ctr" rtl="0" fontAlgn="base"/>
            <a:r>
              <a:rPr lang="en-US" sz="1800" b="0" i="0" dirty="0">
                <a:effectLst/>
              </a:rPr>
              <a:t>Prof Melanie </a:t>
            </a:r>
            <a:r>
              <a:rPr lang="en-US" sz="1800" b="0" i="0" dirty="0" err="1">
                <a:effectLst/>
              </a:rPr>
              <a:t>Bahlo</a:t>
            </a:r>
            <a:r>
              <a:rPr lang="en-US" sz="1800" b="0" i="0" dirty="0">
                <a:effectLst/>
              </a:rPr>
              <a:t>, WEHI </a:t>
            </a:r>
          </a:p>
          <a:p>
            <a:pPr algn="ctr" rtl="0" fontAlgn="base"/>
            <a:r>
              <a:rPr lang="en-US" sz="1800" b="0" i="0" dirty="0" err="1">
                <a:effectLst/>
              </a:rPr>
              <a:t>Monther</a:t>
            </a:r>
            <a:r>
              <a:rPr lang="en-US" sz="1800" b="0" i="0" dirty="0">
                <a:effectLst/>
              </a:rPr>
              <a:t> </a:t>
            </a:r>
            <a:r>
              <a:rPr lang="en-US" sz="1800" b="0" i="0" dirty="0" err="1">
                <a:effectLst/>
              </a:rPr>
              <a:t>Alhamdoosh</a:t>
            </a:r>
            <a:r>
              <a:rPr lang="en-US" sz="1800" b="0" i="0" dirty="0">
                <a:effectLst/>
              </a:rPr>
              <a:t> PhD, CSL Research</a:t>
            </a:r>
          </a:p>
          <a:p>
            <a:pPr algn="ctr" rtl="0" fontAlgn="base"/>
            <a:endParaRPr lang="en-US" sz="1800" b="0" i="0" dirty="0">
              <a:effectLst/>
            </a:endParaRPr>
          </a:p>
          <a:p>
            <a:pPr algn="ctr" rtl="0" fontAlgn="base"/>
            <a:r>
              <a:rPr lang="en-US" sz="1800" b="0" i="0" dirty="0">
                <a:effectLst/>
              </a:rPr>
              <a:t>Ziad Al </a:t>
            </a:r>
            <a:r>
              <a:rPr lang="en-US" sz="1800" b="0" i="0" dirty="0" err="1">
                <a:effectLst/>
              </a:rPr>
              <a:t>Bkhetan</a:t>
            </a:r>
            <a:r>
              <a:rPr lang="en-US" sz="1800" b="0" i="0" dirty="0">
                <a:effectLst/>
              </a:rPr>
              <a:t> PhD, The University of Melbourne</a:t>
            </a:r>
          </a:p>
          <a:p>
            <a:pPr algn="ctr" rtl="0" fontAlgn="base"/>
            <a:r>
              <a:rPr lang="en-US" sz="1800" b="0" i="0" dirty="0">
                <a:effectLst/>
              </a:rPr>
              <a:t>Prof Michael </a:t>
            </a:r>
            <a:r>
              <a:rPr lang="en-US" sz="1800" b="0" i="0" dirty="0" err="1">
                <a:effectLst/>
              </a:rPr>
              <a:t>Kirley</a:t>
            </a:r>
            <a:r>
              <a:rPr lang="en-US" sz="1800" b="0" i="0" dirty="0">
                <a:effectLst/>
              </a:rPr>
              <a:t>, The University of Melbourne</a:t>
            </a:r>
          </a:p>
          <a:p>
            <a:endParaRPr lang="en-AU" dirty="0"/>
          </a:p>
        </p:txBody>
      </p:sp>
    </p:spTree>
    <p:extLst>
      <p:ext uri="{BB962C8B-B14F-4D97-AF65-F5344CB8AC3E}">
        <p14:creationId xmlns:p14="http://schemas.microsoft.com/office/powerpoint/2010/main" val="2351478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D37FE4-C297-4D10-B544-C5AFFB16B570}"/>
              </a:ext>
            </a:extLst>
          </p:cNvPr>
          <p:cNvSpPr>
            <a:spLocks noGrp="1"/>
          </p:cNvSpPr>
          <p:nvPr>
            <p:ph type="title"/>
          </p:nvPr>
        </p:nvSpPr>
        <p:spPr>
          <a:xfrm>
            <a:off x="4818821" y="2352951"/>
            <a:ext cx="2703413" cy="1325563"/>
          </a:xfrm>
        </p:spPr>
        <p:txBody>
          <a:bodyPr/>
          <a:lstStyle/>
          <a:p>
            <a:r>
              <a:rPr lang="en-AU"/>
              <a:t>Questions?</a:t>
            </a:r>
          </a:p>
        </p:txBody>
      </p:sp>
      <p:grpSp>
        <p:nvGrpSpPr>
          <p:cNvPr id="4" name="Group 3">
            <a:extLst>
              <a:ext uri="{FF2B5EF4-FFF2-40B4-BE49-F238E27FC236}">
                <a16:creationId xmlns:a16="http://schemas.microsoft.com/office/drawing/2014/main" id="{D991832E-67AB-4226-B9CF-6092E8A70EE8}"/>
              </a:ext>
            </a:extLst>
          </p:cNvPr>
          <p:cNvGrpSpPr/>
          <p:nvPr/>
        </p:nvGrpSpPr>
        <p:grpSpPr>
          <a:xfrm>
            <a:off x="302974" y="5636720"/>
            <a:ext cx="11758329" cy="1202291"/>
            <a:chOff x="302974" y="5636720"/>
            <a:chExt cx="11758329" cy="1202291"/>
          </a:xfrm>
        </p:grpSpPr>
        <p:pic>
          <p:nvPicPr>
            <p:cNvPr id="5" name="Picture 4" descr="Text&#10;&#10;Description automatically generated with low confidence">
              <a:extLst>
                <a:ext uri="{FF2B5EF4-FFF2-40B4-BE49-F238E27FC236}">
                  <a16:creationId xmlns:a16="http://schemas.microsoft.com/office/drawing/2014/main" id="{B83014AB-DF95-490C-A544-988BAD856B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94220" y="5636720"/>
              <a:ext cx="1202291" cy="1202291"/>
            </a:xfrm>
            <a:prstGeom prst="rect">
              <a:avLst/>
            </a:prstGeom>
          </p:spPr>
        </p:pic>
        <p:pic>
          <p:nvPicPr>
            <p:cNvPr id="6" name="Picture 5" descr="Logo&#10;&#10;Description automatically generated">
              <a:extLst>
                <a:ext uri="{FF2B5EF4-FFF2-40B4-BE49-F238E27FC236}">
                  <a16:creationId xmlns:a16="http://schemas.microsoft.com/office/drawing/2014/main" id="{C4D1EAEE-7AA9-4ACE-864D-15639236FC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2974" y="5900784"/>
              <a:ext cx="1337876" cy="674164"/>
            </a:xfrm>
            <a:prstGeom prst="rect">
              <a:avLst/>
            </a:prstGeom>
          </p:spPr>
        </p:pic>
        <p:pic>
          <p:nvPicPr>
            <p:cNvPr id="7" name="Picture 6" descr="Logo&#10;&#10;Description automatically generated">
              <a:extLst>
                <a:ext uri="{FF2B5EF4-FFF2-40B4-BE49-F238E27FC236}">
                  <a16:creationId xmlns:a16="http://schemas.microsoft.com/office/drawing/2014/main" id="{31BE834D-B79D-4CAA-9E0C-01B9D317EB8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76797" y="5636720"/>
              <a:ext cx="1084506" cy="1079060"/>
            </a:xfrm>
            <a:prstGeom prst="rect">
              <a:avLst/>
            </a:prstGeom>
          </p:spPr>
        </p:pic>
      </p:grpSp>
    </p:spTree>
    <p:extLst>
      <p:ext uri="{BB962C8B-B14F-4D97-AF65-F5344CB8AC3E}">
        <p14:creationId xmlns:p14="http://schemas.microsoft.com/office/powerpoint/2010/main" val="19012086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D37FE4-C297-4D10-B544-C5AFFB16B570}"/>
              </a:ext>
            </a:extLst>
          </p:cNvPr>
          <p:cNvSpPr>
            <a:spLocks noGrp="1"/>
          </p:cNvSpPr>
          <p:nvPr>
            <p:ph type="title"/>
          </p:nvPr>
        </p:nvSpPr>
        <p:spPr>
          <a:xfrm>
            <a:off x="4818821" y="2352951"/>
            <a:ext cx="2554357" cy="1325563"/>
          </a:xfrm>
        </p:spPr>
        <p:txBody>
          <a:bodyPr/>
          <a:lstStyle/>
          <a:p>
            <a:r>
              <a:rPr lang="en-AU"/>
              <a:t>Thank You</a:t>
            </a:r>
          </a:p>
        </p:txBody>
      </p:sp>
      <p:grpSp>
        <p:nvGrpSpPr>
          <p:cNvPr id="4" name="Group 3">
            <a:extLst>
              <a:ext uri="{FF2B5EF4-FFF2-40B4-BE49-F238E27FC236}">
                <a16:creationId xmlns:a16="http://schemas.microsoft.com/office/drawing/2014/main" id="{D991832E-67AB-4226-B9CF-6092E8A70EE8}"/>
              </a:ext>
            </a:extLst>
          </p:cNvPr>
          <p:cNvGrpSpPr/>
          <p:nvPr/>
        </p:nvGrpSpPr>
        <p:grpSpPr>
          <a:xfrm>
            <a:off x="302974" y="5636720"/>
            <a:ext cx="11758329" cy="1202291"/>
            <a:chOff x="302974" y="5636720"/>
            <a:chExt cx="11758329" cy="1202291"/>
          </a:xfrm>
        </p:grpSpPr>
        <p:pic>
          <p:nvPicPr>
            <p:cNvPr id="5" name="Picture 4" descr="Text&#10;&#10;Description automatically generated with low confidence">
              <a:extLst>
                <a:ext uri="{FF2B5EF4-FFF2-40B4-BE49-F238E27FC236}">
                  <a16:creationId xmlns:a16="http://schemas.microsoft.com/office/drawing/2014/main" id="{B83014AB-DF95-490C-A544-988BAD856B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94220" y="5636720"/>
              <a:ext cx="1202291" cy="1202291"/>
            </a:xfrm>
            <a:prstGeom prst="rect">
              <a:avLst/>
            </a:prstGeom>
          </p:spPr>
        </p:pic>
        <p:pic>
          <p:nvPicPr>
            <p:cNvPr id="6" name="Picture 5" descr="Logo&#10;&#10;Description automatically generated">
              <a:extLst>
                <a:ext uri="{FF2B5EF4-FFF2-40B4-BE49-F238E27FC236}">
                  <a16:creationId xmlns:a16="http://schemas.microsoft.com/office/drawing/2014/main" id="{C4D1EAEE-7AA9-4ACE-864D-15639236FC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2974" y="5900784"/>
              <a:ext cx="1337876" cy="674164"/>
            </a:xfrm>
            <a:prstGeom prst="rect">
              <a:avLst/>
            </a:prstGeom>
          </p:spPr>
        </p:pic>
        <p:pic>
          <p:nvPicPr>
            <p:cNvPr id="7" name="Picture 6" descr="Logo&#10;&#10;Description automatically generated">
              <a:extLst>
                <a:ext uri="{FF2B5EF4-FFF2-40B4-BE49-F238E27FC236}">
                  <a16:creationId xmlns:a16="http://schemas.microsoft.com/office/drawing/2014/main" id="{31BE834D-B79D-4CAA-9E0C-01B9D317EB8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76797" y="5636720"/>
              <a:ext cx="1084506" cy="1079060"/>
            </a:xfrm>
            <a:prstGeom prst="rect">
              <a:avLst/>
            </a:prstGeom>
          </p:spPr>
        </p:pic>
      </p:grpSp>
    </p:spTree>
    <p:extLst>
      <p:ext uri="{BB962C8B-B14F-4D97-AF65-F5344CB8AC3E}">
        <p14:creationId xmlns:p14="http://schemas.microsoft.com/office/powerpoint/2010/main" val="2409626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6A73ECD-8159-457E-9B64-54346964254B}"/>
              </a:ext>
            </a:extLst>
          </p:cNvPr>
          <p:cNvSpPr>
            <a:spLocks noGrp="1"/>
          </p:cNvSpPr>
          <p:nvPr>
            <p:ph type="title"/>
          </p:nvPr>
        </p:nvSpPr>
        <p:spPr>
          <a:xfrm>
            <a:off x="8247290" y="325493"/>
            <a:ext cx="1318693" cy="840823"/>
          </a:xfrm>
        </p:spPr>
        <p:txBody>
          <a:bodyPr>
            <a:normAutofit/>
          </a:bodyPr>
          <a:lstStyle/>
          <a:p>
            <a:r>
              <a:rPr lang="en-AU" sz="3600" dirty="0"/>
              <a:t>Data</a:t>
            </a:r>
          </a:p>
        </p:txBody>
      </p:sp>
      <p:sp>
        <p:nvSpPr>
          <p:cNvPr id="5" name="TextBox 4">
            <a:extLst>
              <a:ext uri="{FF2B5EF4-FFF2-40B4-BE49-F238E27FC236}">
                <a16:creationId xmlns:a16="http://schemas.microsoft.com/office/drawing/2014/main" id="{42B35A18-AEAD-42F5-8DE9-F2AAAE2DA0D3}"/>
              </a:ext>
            </a:extLst>
          </p:cNvPr>
          <p:cNvSpPr txBox="1"/>
          <p:nvPr/>
        </p:nvSpPr>
        <p:spPr>
          <a:xfrm>
            <a:off x="7911923" y="1323786"/>
            <a:ext cx="3789766" cy="3788858"/>
          </a:xfrm>
          <a:prstGeom prst="rect">
            <a:avLst/>
          </a:prstGeom>
          <a:noFill/>
        </p:spPr>
        <p:txBody>
          <a:bodyPr wrap="square" rtlCol="0">
            <a:spAutoFit/>
          </a:bodyPr>
          <a:lstStyle/>
          <a:p>
            <a:pPr>
              <a:lnSpc>
                <a:spcPct val="150000"/>
              </a:lnSpc>
            </a:pPr>
            <a:r>
              <a:rPr lang="en-AU" dirty="0">
                <a:solidFill>
                  <a:srgbClr val="000000"/>
                </a:solidFill>
              </a:rPr>
              <a:t>The Genotype-Tissue Expression (</a:t>
            </a:r>
            <a:r>
              <a:rPr lang="en-AU" dirty="0" err="1">
                <a:solidFill>
                  <a:srgbClr val="000000"/>
                </a:solidFill>
              </a:rPr>
              <a:t>GTEx</a:t>
            </a:r>
            <a:r>
              <a:rPr lang="en-AU" dirty="0">
                <a:solidFill>
                  <a:srgbClr val="000000"/>
                </a:solidFill>
              </a:rPr>
              <a:t>) </a:t>
            </a:r>
          </a:p>
          <a:p>
            <a:pPr>
              <a:lnSpc>
                <a:spcPct val="150000"/>
              </a:lnSpc>
            </a:pPr>
            <a:endParaRPr lang="en-AU" dirty="0">
              <a:solidFill>
                <a:srgbClr val="000000"/>
              </a:solidFill>
            </a:endParaRPr>
          </a:p>
          <a:p>
            <a:pPr>
              <a:lnSpc>
                <a:spcPct val="150000"/>
              </a:lnSpc>
            </a:pPr>
            <a:r>
              <a:rPr lang="en-AU" dirty="0">
                <a:solidFill>
                  <a:srgbClr val="000000"/>
                </a:solidFill>
              </a:rPr>
              <a:t>P</a:t>
            </a:r>
            <a:r>
              <a:rPr lang="en-AU" b="0" i="0" dirty="0">
                <a:solidFill>
                  <a:srgbClr val="000000"/>
                </a:solidFill>
                <a:effectLst/>
              </a:rPr>
              <a:t>ublicly available dataset containing gene expression of 54 post-mortem tissues from almost 1,000 individuals</a:t>
            </a:r>
          </a:p>
          <a:p>
            <a:pPr>
              <a:lnSpc>
                <a:spcPct val="150000"/>
              </a:lnSpc>
            </a:pPr>
            <a:endParaRPr lang="en-AU" dirty="0">
              <a:solidFill>
                <a:srgbClr val="000000"/>
              </a:solidFill>
            </a:endParaRPr>
          </a:p>
          <a:p>
            <a:pPr>
              <a:lnSpc>
                <a:spcPct val="150000"/>
              </a:lnSpc>
            </a:pPr>
            <a:r>
              <a:rPr lang="en-AU" dirty="0">
                <a:solidFill>
                  <a:srgbClr val="000000"/>
                </a:solidFill>
              </a:rPr>
              <a:t>Website: https://www.gtexportal.org/home/</a:t>
            </a:r>
            <a:endParaRPr lang="en-AU" b="0" i="0" dirty="0">
              <a:solidFill>
                <a:srgbClr val="000000"/>
              </a:solidFill>
              <a:effectLst/>
            </a:endParaRPr>
          </a:p>
        </p:txBody>
      </p:sp>
      <p:pic>
        <p:nvPicPr>
          <p:cNvPr id="6" name="Picture 5">
            <a:extLst>
              <a:ext uri="{FF2B5EF4-FFF2-40B4-BE49-F238E27FC236}">
                <a16:creationId xmlns:a16="http://schemas.microsoft.com/office/drawing/2014/main" id="{0A7D9D87-AFB6-4409-9C29-6E0439F60426}"/>
              </a:ext>
            </a:extLst>
          </p:cNvPr>
          <p:cNvPicPr>
            <a:picLocks noChangeAspect="1"/>
          </p:cNvPicPr>
          <p:nvPr/>
        </p:nvPicPr>
        <p:blipFill>
          <a:blip r:embed="rId3"/>
          <a:stretch>
            <a:fillRect/>
          </a:stretch>
        </p:blipFill>
        <p:spPr>
          <a:xfrm>
            <a:off x="10306036" y="385518"/>
            <a:ext cx="852727" cy="720771"/>
          </a:xfrm>
          <a:prstGeom prst="rect">
            <a:avLst/>
          </a:prstGeom>
        </p:spPr>
      </p:pic>
      <p:sp>
        <p:nvSpPr>
          <p:cNvPr id="9" name="TextBox 8">
            <a:extLst>
              <a:ext uri="{FF2B5EF4-FFF2-40B4-BE49-F238E27FC236}">
                <a16:creationId xmlns:a16="http://schemas.microsoft.com/office/drawing/2014/main" id="{778C9C9C-8FC7-4A8C-9923-903B2ED6AE0F}"/>
              </a:ext>
            </a:extLst>
          </p:cNvPr>
          <p:cNvSpPr txBox="1"/>
          <p:nvPr/>
        </p:nvSpPr>
        <p:spPr>
          <a:xfrm>
            <a:off x="0" y="6600672"/>
            <a:ext cx="8103500" cy="246221"/>
          </a:xfrm>
          <a:prstGeom prst="rect">
            <a:avLst/>
          </a:prstGeom>
          <a:noFill/>
        </p:spPr>
        <p:txBody>
          <a:bodyPr wrap="none" rtlCol="0">
            <a:spAutoFit/>
          </a:bodyPr>
          <a:lstStyle/>
          <a:p>
            <a:r>
              <a:rPr lang="en-AU" sz="1000"/>
              <a:t>Image source: https://www.researchgate.net/figure/Sample-and-data-types-in-the-GTEx-v8-study-A-Illustration-of-the-54-tissue-types_fig1_336246636</a:t>
            </a:r>
          </a:p>
        </p:txBody>
      </p:sp>
      <p:pic>
        <p:nvPicPr>
          <p:cNvPr id="8" name="Picture 7" descr="Diagram&#10;&#10;Description automatically generated">
            <a:extLst>
              <a:ext uri="{FF2B5EF4-FFF2-40B4-BE49-F238E27FC236}">
                <a16:creationId xmlns:a16="http://schemas.microsoft.com/office/drawing/2014/main" id="{F083F2CB-CBF1-46B3-AB95-9D379DDA766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5339" y="745903"/>
            <a:ext cx="6450313" cy="5552047"/>
          </a:xfrm>
          <a:prstGeom prst="rect">
            <a:avLst/>
          </a:prstGeom>
        </p:spPr>
      </p:pic>
    </p:spTree>
    <p:extLst>
      <p:ext uri="{BB962C8B-B14F-4D97-AF65-F5344CB8AC3E}">
        <p14:creationId xmlns:p14="http://schemas.microsoft.com/office/powerpoint/2010/main" val="30744919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05764808-3B4F-47A2-A022-0EE186CC8F33}"/>
              </a:ext>
            </a:extLst>
          </p:cNvPr>
          <p:cNvSpPr txBox="1"/>
          <p:nvPr/>
        </p:nvSpPr>
        <p:spPr>
          <a:xfrm>
            <a:off x="688075" y="550703"/>
            <a:ext cx="10452676" cy="1614288"/>
          </a:xfrm>
          <a:prstGeom prst="rect">
            <a:avLst/>
          </a:prstGeom>
          <a:noFill/>
        </p:spPr>
        <p:txBody>
          <a:bodyPr wrap="square" rtlCol="0">
            <a:spAutoFit/>
          </a:bodyPr>
          <a:lstStyle/>
          <a:p>
            <a:pPr algn="just">
              <a:lnSpc>
                <a:spcPct val="150000"/>
              </a:lnSpc>
            </a:pPr>
            <a:r>
              <a:rPr lang="en-AU" sz="2800" b="1" i="0">
                <a:solidFill>
                  <a:srgbClr val="000000"/>
                </a:solidFill>
                <a:effectLst/>
              </a:rPr>
              <a:t>Problem</a:t>
            </a:r>
            <a:endParaRPr lang="en-AU" sz="1800" i="0">
              <a:solidFill>
                <a:srgbClr val="000000"/>
              </a:solidFill>
              <a:effectLst/>
            </a:endParaRPr>
          </a:p>
          <a:p>
            <a:pPr marL="285750" indent="-285750" algn="just">
              <a:lnSpc>
                <a:spcPct val="150000"/>
              </a:lnSpc>
              <a:buFont typeface="Wingdings" panose="05000000000000000000" pitchFamily="2" charset="2"/>
              <a:buChar char="§"/>
            </a:pPr>
            <a:r>
              <a:rPr lang="en-AU" sz="2000" b="0" i="0">
                <a:solidFill>
                  <a:srgbClr val="000000"/>
                </a:solidFill>
                <a:effectLst/>
              </a:rPr>
              <a:t>Gene expression varies across tissues</a:t>
            </a:r>
          </a:p>
          <a:p>
            <a:pPr marL="285750" indent="-285750" algn="just">
              <a:lnSpc>
                <a:spcPct val="150000"/>
              </a:lnSpc>
              <a:buFont typeface="Wingdings" panose="05000000000000000000" pitchFamily="2" charset="2"/>
              <a:buChar char="§"/>
            </a:pPr>
            <a:r>
              <a:rPr lang="en-AU" sz="2000">
                <a:solidFill>
                  <a:srgbClr val="000000"/>
                </a:solidFill>
              </a:rPr>
              <a:t>O</a:t>
            </a:r>
            <a:r>
              <a:rPr lang="en-AU" sz="2000" b="0" i="0">
                <a:solidFill>
                  <a:srgbClr val="000000"/>
                </a:solidFill>
                <a:effectLst/>
              </a:rPr>
              <a:t>btaining samples from heart, lung, brain and other organs is often not possible</a:t>
            </a:r>
            <a:endParaRPr lang="en-AU" sz="2000"/>
          </a:p>
        </p:txBody>
      </p:sp>
      <p:sp>
        <p:nvSpPr>
          <p:cNvPr id="10" name="TextBox 9">
            <a:extLst>
              <a:ext uri="{FF2B5EF4-FFF2-40B4-BE49-F238E27FC236}">
                <a16:creationId xmlns:a16="http://schemas.microsoft.com/office/drawing/2014/main" id="{F388CF18-9233-464E-A9B2-AA7FA3DAE302}"/>
              </a:ext>
            </a:extLst>
          </p:cNvPr>
          <p:cNvSpPr txBox="1"/>
          <p:nvPr/>
        </p:nvSpPr>
        <p:spPr>
          <a:xfrm>
            <a:off x="688075" y="2369732"/>
            <a:ext cx="5407927" cy="671851"/>
          </a:xfrm>
          <a:prstGeom prst="rect">
            <a:avLst/>
          </a:prstGeom>
          <a:noFill/>
        </p:spPr>
        <p:txBody>
          <a:bodyPr wrap="square" rtlCol="0">
            <a:spAutoFit/>
          </a:bodyPr>
          <a:lstStyle/>
          <a:p>
            <a:pPr algn="just">
              <a:lnSpc>
                <a:spcPct val="150000"/>
              </a:lnSpc>
            </a:pPr>
            <a:r>
              <a:rPr lang="en-US" sz="2800" b="1" i="0">
                <a:solidFill>
                  <a:srgbClr val="000000"/>
                </a:solidFill>
                <a:effectLst/>
              </a:rPr>
              <a:t>Goal</a:t>
            </a:r>
          </a:p>
        </p:txBody>
      </p:sp>
      <p:sp>
        <p:nvSpPr>
          <p:cNvPr id="4" name="TextBox 3">
            <a:extLst>
              <a:ext uri="{FF2B5EF4-FFF2-40B4-BE49-F238E27FC236}">
                <a16:creationId xmlns:a16="http://schemas.microsoft.com/office/drawing/2014/main" id="{DDBF2F9C-B5AB-4914-A4DD-8CBD4AC09E51}"/>
              </a:ext>
            </a:extLst>
          </p:cNvPr>
          <p:cNvSpPr txBox="1"/>
          <p:nvPr/>
        </p:nvSpPr>
        <p:spPr>
          <a:xfrm>
            <a:off x="9604369" y="6543482"/>
            <a:ext cx="2587631" cy="276999"/>
          </a:xfrm>
          <a:prstGeom prst="rect">
            <a:avLst/>
          </a:prstGeom>
          <a:noFill/>
        </p:spPr>
        <p:txBody>
          <a:bodyPr wrap="none" rtlCol="0">
            <a:spAutoFit/>
          </a:bodyPr>
          <a:lstStyle/>
          <a:p>
            <a:r>
              <a:rPr lang="en-AU" sz="1200"/>
              <a:t>Image source: https://quantdare.com/</a:t>
            </a:r>
          </a:p>
        </p:txBody>
      </p:sp>
      <p:grpSp>
        <p:nvGrpSpPr>
          <p:cNvPr id="7" name="Group 6">
            <a:extLst>
              <a:ext uri="{FF2B5EF4-FFF2-40B4-BE49-F238E27FC236}">
                <a16:creationId xmlns:a16="http://schemas.microsoft.com/office/drawing/2014/main" id="{A7AFBF3C-D5DB-46E9-AC50-D1C0ADC1C1C8}"/>
              </a:ext>
            </a:extLst>
          </p:cNvPr>
          <p:cNvGrpSpPr/>
          <p:nvPr/>
        </p:nvGrpSpPr>
        <p:grpSpPr>
          <a:xfrm>
            <a:off x="2285999" y="2525436"/>
            <a:ext cx="7620000" cy="3704774"/>
            <a:chOff x="2285999" y="2525436"/>
            <a:chExt cx="7620000" cy="3704774"/>
          </a:xfrm>
        </p:grpSpPr>
        <p:pic>
          <p:nvPicPr>
            <p:cNvPr id="3" name="Picture 2" descr="A screenshot of a video game&#10;&#10;Description automatically generated">
              <a:extLst>
                <a:ext uri="{FF2B5EF4-FFF2-40B4-BE49-F238E27FC236}">
                  <a16:creationId xmlns:a16="http://schemas.microsoft.com/office/drawing/2014/main" id="{AA17F5BF-A8AB-456B-B259-106310D861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5999" y="2525436"/>
              <a:ext cx="7620000" cy="3657600"/>
            </a:xfrm>
            <a:prstGeom prst="rect">
              <a:avLst/>
            </a:prstGeom>
          </p:spPr>
        </p:pic>
        <p:sp>
          <p:nvSpPr>
            <p:cNvPr id="2" name="Rectangle 1">
              <a:extLst>
                <a:ext uri="{FF2B5EF4-FFF2-40B4-BE49-F238E27FC236}">
                  <a16:creationId xmlns:a16="http://schemas.microsoft.com/office/drawing/2014/main" id="{8845C645-E18F-4BF0-9A82-D3DD38A6CB0A}"/>
                </a:ext>
              </a:extLst>
            </p:cNvPr>
            <p:cNvSpPr/>
            <p:nvPr/>
          </p:nvSpPr>
          <p:spPr>
            <a:xfrm>
              <a:off x="4063220" y="5800860"/>
              <a:ext cx="4065563" cy="429350"/>
            </a:xfrm>
            <a:prstGeom prst="rect">
              <a:avLst/>
            </a:prstGeom>
            <a:solidFill>
              <a:schemeClr val="bg1"/>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t>Al</a:t>
              </a:r>
            </a:p>
          </p:txBody>
        </p:sp>
        <p:sp>
          <p:nvSpPr>
            <p:cNvPr id="5" name="TextBox 4">
              <a:extLst>
                <a:ext uri="{FF2B5EF4-FFF2-40B4-BE49-F238E27FC236}">
                  <a16:creationId xmlns:a16="http://schemas.microsoft.com/office/drawing/2014/main" id="{CAE948CC-0D43-4F16-9F99-4D9BFA1D5CDA}"/>
                </a:ext>
              </a:extLst>
            </p:cNvPr>
            <p:cNvSpPr txBox="1"/>
            <p:nvPr/>
          </p:nvSpPr>
          <p:spPr>
            <a:xfrm>
              <a:off x="4684397" y="5800860"/>
              <a:ext cx="2460032" cy="369332"/>
            </a:xfrm>
            <a:prstGeom prst="rect">
              <a:avLst/>
            </a:prstGeom>
            <a:noFill/>
          </p:spPr>
          <p:txBody>
            <a:bodyPr wrap="none" rtlCol="0">
              <a:spAutoFit/>
            </a:bodyPr>
            <a:lstStyle/>
            <a:p>
              <a:r>
                <a:rPr lang="en-AU" dirty="0">
                  <a:solidFill>
                    <a:schemeClr val="accent2">
                      <a:lumMod val="75000"/>
                    </a:schemeClr>
                  </a:solidFill>
                </a:rPr>
                <a:t>Algorithms + techniques</a:t>
              </a:r>
            </a:p>
          </p:txBody>
        </p:sp>
      </p:grpSp>
      <p:sp>
        <p:nvSpPr>
          <p:cNvPr id="6" name="TextBox 5">
            <a:extLst>
              <a:ext uri="{FF2B5EF4-FFF2-40B4-BE49-F238E27FC236}">
                <a16:creationId xmlns:a16="http://schemas.microsoft.com/office/drawing/2014/main" id="{D15D5FA1-78C8-454C-A71B-ED7A93E9A197}"/>
              </a:ext>
            </a:extLst>
          </p:cNvPr>
          <p:cNvSpPr txBox="1"/>
          <p:nvPr/>
        </p:nvSpPr>
        <p:spPr>
          <a:xfrm>
            <a:off x="473713" y="5616194"/>
            <a:ext cx="2962286" cy="369332"/>
          </a:xfrm>
          <a:prstGeom prst="rect">
            <a:avLst/>
          </a:prstGeom>
          <a:noFill/>
        </p:spPr>
        <p:txBody>
          <a:bodyPr wrap="none" rtlCol="0">
            <a:spAutoFit/>
          </a:bodyPr>
          <a:lstStyle/>
          <a:p>
            <a:r>
              <a:rPr lang="en-AU" dirty="0"/>
              <a:t>Whole blood gene expression</a:t>
            </a:r>
          </a:p>
        </p:txBody>
      </p:sp>
      <p:sp>
        <p:nvSpPr>
          <p:cNvPr id="11" name="TextBox 10">
            <a:extLst>
              <a:ext uri="{FF2B5EF4-FFF2-40B4-BE49-F238E27FC236}">
                <a16:creationId xmlns:a16="http://schemas.microsoft.com/office/drawing/2014/main" id="{B9F5866D-37D8-4CC9-9526-D158363BB5D3}"/>
              </a:ext>
            </a:extLst>
          </p:cNvPr>
          <p:cNvSpPr txBox="1"/>
          <p:nvPr/>
        </p:nvSpPr>
        <p:spPr>
          <a:xfrm>
            <a:off x="473713" y="5902800"/>
            <a:ext cx="2507033" cy="369332"/>
          </a:xfrm>
          <a:prstGeom prst="rect">
            <a:avLst/>
          </a:prstGeom>
          <a:noFill/>
        </p:spPr>
        <p:txBody>
          <a:bodyPr wrap="none" rtlCol="0">
            <a:spAutoFit/>
          </a:bodyPr>
          <a:lstStyle/>
          <a:p>
            <a:r>
              <a:rPr lang="en-AU" dirty="0"/>
              <a:t>Tissue X gene expression</a:t>
            </a:r>
          </a:p>
        </p:txBody>
      </p:sp>
      <p:cxnSp>
        <p:nvCxnSpPr>
          <p:cNvPr id="12" name="Straight Arrow Connector 11">
            <a:extLst>
              <a:ext uri="{FF2B5EF4-FFF2-40B4-BE49-F238E27FC236}">
                <a16:creationId xmlns:a16="http://schemas.microsoft.com/office/drawing/2014/main" id="{158F7A35-C4D1-4084-B807-2780B615E25F}"/>
              </a:ext>
            </a:extLst>
          </p:cNvPr>
          <p:cNvCxnSpPr/>
          <p:nvPr/>
        </p:nvCxnSpPr>
        <p:spPr>
          <a:xfrm flipH="1">
            <a:off x="1739153" y="4966447"/>
            <a:ext cx="546846" cy="6411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926462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9AC90996-028B-4068-9BA8-6AAAC3049547}"/>
              </a:ext>
            </a:extLst>
          </p:cNvPr>
          <p:cNvGrpSpPr/>
          <p:nvPr/>
        </p:nvGrpSpPr>
        <p:grpSpPr>
          <a:xfrm>
            <a:off x="5801013" y="995305"/>
            <a:ext cx="5066004" cy="2955282"/>
            <a:chOff x="5801013" y="995305"/>
            <a:chExt cx="5066004" cy="2955282"/>
          </a:xfrm>
        </p:grpSpPr>
        <p:grpSp>
          <p:nvGrpSpPr>
            <p:cNvPr id="36" name="Group 35">
              <a:extLst>
                <a:ext uri="{FF2B5EF4-FFF2-40B4-BE49-F238E27FC236}">
                  <a16:creationId xmlns:a16="http://schemas.microsoft.com/office/drawing/2014/main" id="{66A0B96C-5892-400C-A3E7-230A2718B8EA}"/>
                </a:ext>
              </a:extLst>
            </p:cNvPr>
            <p:cNvGrpSpPr/>
            <p:nvPr/>
          </p:nvGrpSpPr>
          <p:grpSpPr>
            <a:xfrm>
              <a:off x="5801013" y="1744142"/>
              <a:ext cx="5066004" cy="2206445"/>
              <a:chOff x="5794829" y="2222084"/>
              <a:chExt cx="4778546" cy="1676791"/>
            </a:xfrm>
          </p:grpSpPr>
          <p:grpSp>
            <p:nvGrpSpPr>
              <p:cNvPr id="28" name="Group 27">
                <a:extLst>
                  <a:ext uri="{FF2B5EF4-FFF2-40B4-BE49-F238E27FC236}">
                    <a16:creationId xmlns:a16="http://schemas.microsoft.com/office/drawing/2014/main" id="{7A8E61AF-869D-49E0-93CE-412E8E81BD5F}"/>
                  </a:ext>
                </a:extLst>
              </p:cNvPr>
              <p:cNvGrpSpPr/>
              <p:nvPr/>
            </p:nvGrpSpPr>
            <p:grpSpPr>
              <a:xfrm>
                <a:off x="6096000" y="2222084"/>
                <a:ext cx="4477375" cy="1592671"/>
                <a:chOff x="6096000" y="2222084"/>
                <a:chExt cx="4477375" cy="1592671"/>
              </a:xfrm>
            </p:grpSpPr>
            <p:pic>
              <p:nvPicPr>
                <p:cNvPr id="12" name="Picture 11" descr="Table&#10;&#10;Description automatically generated with medium confidence">
                  <a:extLst>
                    <a:ext uri="{FF2B5EF4-FFF2-40B4-BE49-F238E27FC236}">
                      <a16:creationId xmlns:a16="http://schemas.microsoft.com/office/drawing/2014/main" id="{10235A2B-662B-41C4-93D6-85BC3448C1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2290542"/>
                  <a:ext cx="4372585" cy="1524213"/>
                </a:xfrm>
                <a:prstGeom prst="rect">
                  <a:avLst/>
                </a:prstGeom>
              </p:spPr>
            </p:pic>
            <p:sp>
              <p:nvSpPr>
                <p:cNvPr id="27" name="Oval 26">
                  <a:extLst>
                    <a:ext uri="{FF2B5EF4-FFF2-40B4-BE49-F238E27FC236}">
                      <a16:creationId xmlns:a16="http://schemas.microsoft.com/office/drawing/2014/main" id="{6921BAB9-7036-41AF-90E4-A4E641F6ADFE}"/>
                    </a:ext>
                  </a:extLst>
                </p:cNvPr>
                <p:cNvSpPr/>
                <p:nvPr/>
              </p:nvSpPr>
              <p:spPr>
                <a:xfrm>
                  <a:off x="6774633" y="2222084"/>
                  <a:ext cx="3798742" cy="502215"/>
                </a:xfrm>
                <a:prstGeom prst="ellipse">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AU"/>
                </a:p>
              </p:txBody>
            </p:sp>
          </p:grpSp>
          <p:sp>
            <p:nvSpPr>
              <p:cNvPr id="35" name="Oval 34">
                <a:extLst>
                  <a:ext uri="{FF2B5EF4-FFF2-40B4-BE49-F238E27FC236}">
                    <a16:creationId xmlns:a16="http://schemas.microsoft.com/office/drawing/2014/main" id="{C747566F-4C7C-44B7-80B6-8C5E5D594325}"/>
                  </a:ext>
                </a:extLst>
              </p:cNvPr>
              <p:cNvSpPr/>
              <p:nvPr/>
            </p:nvSpPr>
            <p:spPr>
              <a:xfrm rot="16200000">
                <a:off x="5878315" y="2494707"/>
                <a:ext cx="1320682" cy="1487653"/>
              </a:xfrm>
              <a:prstGeom prst="ellipse">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AU"/>
              </a:p>
            </p:txBody>
          </p:sp>
        </p:grpSp>
        <p:pic>
          <p:nvPicPr>
            <p:cNvPr id="5" name="Graphic 4" descr="Lungs">
              <a:extLst>
                <a:ext uri="{FF2B5EF4-FFF2-40B4-BE49-F238E27FC236}">
                  <a16:creationId xmlns:a16="http://schemas.microsoft.com/office/drawing/2014/main" id="{1BDDA9E0-7CA6-45B1-BB46-24630E758F3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334015" y="995305"/>
              <a:ext cx="708528" cy="708528"/>
            </a:xfrm>
            <a:prstGeom prst="rect">
              <a:avLst/>
            </a:prstGeom>
          </p:spPr>
        </p:pic>
      </p:grpSp>
      <p:grpSp>
        <p:nvGrpSpPr>
          <p:cNvPr id="6" name="Group 5">
            <a:extLst>
              <a:ext uri="{FF2B5EF4-FFF2-40B4-BE49-F238E27FC236}">
                <a16:creationId xmlns:a16="http://schemas.microsoft.com/office/drawing/2014/main" id="{767090C0-0038-471F-A9A8-927ACD5D0818}"/>
              </a:ext>
            </a:extLst>
          </p:cNvPr>
          <p:cNvGrpSpPr/>
          <p:nvPr/>
        </p:nvGrpSpPr>
        <p:grpSpPr>
          <a:xfrm>
            <a:off x="5794830" y="4039236"/>
            <a:ext cx="5066003" cy="2651152"/>
            <a:chOff x="5794830" y="4039236"/>
            <a:chExt cx="5066003" cy="2651152"/>
          </a:xfrm>
        </p:grpSpPr>
        <p:grpSp>
          <p:nvGrpSpPr>
            <p:cNvPr id="41" name="Group 40">
              <a:extLst>
                <a:ext uri="{FF2B5EF4-FFF2-40B4-BE49-F238E27FC236}">
                  <a16:creationId xmlns:a16="http://schemas.microsoft.com/office/drawing/2014/main" id="{C633222F-2A60-4DCC-B059-EA5075938C38}"/>
                </a:ext>
              </a:extLst>
            </p:cNvPr>
            <p:cNvGrpSpPr/>
            <p:nvPr/>
          </p:nvGrpSpPr>
          <p:grpSpPr>
            <a:xfrm>
              <a:off x="5794830" y="4684717"/>
              <a:ext cx="5066003" cy="2005671"/>
              <a:chOff x="5794830" y="4808097"/>
              <a:chExt cx="4778545" cy="1747749"/>
            </a:xfrm>
          </p:grpSpPr>
          <p:grpSp>
            <p:nvGrpSpPr>
              <p:cNvPr id="33" name="Group 32">
                <a:extLst>
                  <a:ext uri="{FF2B5EF4-FFF2-40B4-BE49-F238E27FC236}">
                    <a16:creationId xmlns:a16="http://schemas.microsoft.com/office/drawing/2014/main" id="{ACDAF818-0FCC-431F-8208-5DA3DCCC1D12}"/>
                  </a:ext>
                </a:extLst>
              </p:cNvPr>
              <p:cNvGrpSpPr/>
              <p:nvPr/>
            </p:nvGrpSpPr>
            <p:grpSpPr>
              <a:xfrm>
                <a:off x="6096000" y="4808097"/>
                <a:ext cx="4477375" cy="1587917"/>
                <a:chOff x="6096000" y="4808097"/>
                <a:chExt cx="4477375" cy="1587917"/>
              </a:xfrm>
            </p:grpSpPr>
            <p:pic>
              <p:nvPicPr>
                <p:cNvPr id="23" name="Picture 22" descr="Table&#10;&#10;Description automatically generated">
                  <a:extLst>
                    <a:ext uri="{FF2B5EF4-FFF2-40B4-BE49-F238E27FC236}">
                      <a16:creationId xmlns:a16="http://schemas.microsoft.com/office/drawing/2014/main" id="{B27DB631-5F83-4043-BE64-565831B8981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96000" y="4843222"/>
                  <a:ext cx="4477375" cy="1552792"/>
                </a:xfrm>
                <a:prstGeom prst="rect">
                  <a:avLst/>
                </a:prstGeom>
              </p:spPr>
            </p:pic>
            <p:sp>
              <p:nvSpPr>
                <p:cNvPr id="31" name="Oval 30">
                  <a:extLst>
                    <a:ext uri="{FF2B5EF4-FFF2-40B4-BE49-F238E27FC236}">
                      <a16:creationId xmlns:a16="http://schemas.microsoft.com/office/drawing/2014/main" id="{2F22DF68-8077-49DE-B98B-7A3C8C60969E}"/>
                    </a:ext>
                  </a:extLst>
                </p:cNvPr>
                <p:cNvSpPr/>
                <p:nvPr/>
              </p:nvSpPr>
              <p:spPr>
                <a:xfrm>
                  <a:off x="6774633" y="4808097"/>
                  <a:ext cx="3798742" cy="502215"/>
                </a:xfrm>
                <a:prstGeom prst="ellipse">
                  <a:avLst/>
                </a:prstGeom>
                <a:noFill/>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AU"/>
                </a:p>
              </p:txBody>
            </p:sp>
          </p:grpSp>
          <p:sp>
            <p:nvSpPr>
              <p:cNvPr id="40" name="Oval 39">
                <a:extLst>
                  <a:ext uri="{FF2B5EF4-FFF2-40B4-BE49-F238E27FC236}">
                    <a16:creationId xmlns:a16="http://schemas.microsoft.com/office/drawing/2014/main" id="{28329972-E905-4A39-B46A-9E00A64DB773}"/>
                  </a:ext>
                </a:extLst>
              </p:cNvPr>
              <p:cNvSpPr/>
              <p:nvPr/>
            </p:nvSpPr>
            <p:spPr>
              <a:xfrm rot="16200000">
                <a:off x="5795603" y="5068966"/>
                <a:ext cx="1486107" cy="1487654"/>
              </a:xfrm>
              <a:prstGeom prst="ellipse">
                <a:avLst/>
              </a:prstGeom>
              <a:noFill/>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AU"/>
              </a:p>
            </p:txBody>
          </p:sp>
        </p:grpSp>
        <p:pic>
          <p:nvPicPr>
            <p:cNvPr id="7" name="Graphic 6" descr="Brain">
              <a:extLst>
                <a:ext uri="{FF2B5EF4-FFF2-40B4-BE49-F238E27FC236}">
                  <a16:creationId xmlns:a16="http://schemas.microsoft.com/office/drawing/2014/main" id="{A5782066-4079-4B0F-B883-20D935B5EDB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334015" y="4039236"/>
              <a:ext cx="728052" cy="728052"/>
            </a:xfrm>
            <a:prstGeom prst="rect">
              <a:avLst/>
            </a:prstGeom>
          </p:spPr>
        </p:pic>
      </p:grpSp>
      <p:grpSp>
        <p:nvGrpSpPr>
          <p:cNvPr id="2" name="Group 1">
            <a:extLst>
              <a:ext uri="{FF2B5EF4-FFF2-40B4-BE49-F238E27FC236}">
                <a16:creationId xmlns:a16="http://schemas.microsoft.com/office/drawing/2014/main" id="{7DCE718E-72D7-4747-A5A2-29C55AA793EE}"/>
              </a:ext>
            </a:extLst>
          </p:cNvPr>
          <p:cNvGrpSpPr/>
          <p:nvPr/>
        </p:nvGrpSpPr>
        <p:grpSpPr>
          <a:xfrm>
            <a:off x="531396" y="1005233"/>
            <a:ext cx="5159974" cy="2944826"/>
            <a:chOff x="531396" y="1005233"/>
            <a:chExt cx="5159974" cy="2944826"/>
          </a:xfrm>
        </p:grpSpPr>
        <p:grpSp>
          <p:nvGrpSpPr>
            <p:cNvPr id="37" name="Group 36">
              <a:extLst>
                <a:ext uri="{FF2B5EF4-FFF2-40B4-BE49-F238E27FC236}">
                  <a16:creationId xmlns:a16="http://schemas.microsoft.com/office/drawing/2014/main" id="{3B71CFC8-2F6F-4E76-BFF0-2AE40557BCF5}"/>
                </a:ext>
              </a:extLst>
            </p:cNvPr>
            <p:cNvGrpSpPr/>
            <p:nvPr/>
          </p:nvGrpSpPr>
          <p:grpSpPr>
            <a:xfrm>
              <a:off x="531396" y="1713761"/>
              <a:ext cx="5159974" cy="2236298"/>
              <a:chOff x="517835" y="2238288"/>
              <a:chExt cx="4668826" cy="1635920"/>
            </a:xfrm>
          </p:grpSpPr>
          <p:grpSp>
            <p:nvGrpSpPr>
              <p:cNvPr id="29" name="Group 28">
                <a:extLst>
                  <a:ext uri="{FF2B5EF4-FFF2-40B4-BE49-F238E27FC236}">
                    <a16:creationId xmlns:a16="http://schemas.microsoft.com/office/drawing/2014/main" id="{3EC2B101-A6F4-45AC-A1A6-7E1B06F6C79A}"/>
                  </a:ext>
                </a:extLst>
              </p:cNvPr>
              <p:cNvGrpSpPr/>
              <p:nvPr/>
            </p:nvGrpSpPr>
            <p:grpSpPr>
              <a:xfrm>
                <a:off x="785497" y="2238288"/>
                <a:ext cx="4401164" cy="1582999"/>
                <a:chOff x="994736" y="2222084"/>
                <a:chExt cx="4401164" cy="1582999"/>
              </a:xfrm>
            </p:grpSpPr>
            <p:pic>
              <p:nvPicPr>
                <p:cNvPr id="10" name="Picture 9" descr="Table&#10;&#10;Description automatically generated">
                  <a:extLst>
                    <a:ext uri="{FF2B5EF4-FFF2-40B4-BE49-F238E27FC236}">
                      <a16:creationId xmlns:a16="http://schemas.microsoft.com/office/drawing/2014/main" id="{8AF41340-A1F0-4218-9A1F-B4B31AB93D0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94736" y="2271344"/>
                  <a:ext cx="4401164" cy="1533739"/>
                </a:xfrm>
                <a:prstGeom prst="rect">
                  <a:avLst/>
                </a:prstGeom>
              </p:spPr>
            </p:pic>
            <p:sp>
              <p:nvSpPr>
                <p:cNvPr id="26" name="Oval 25">
                  <a:extLst>
                    <a:ext uri="{FF2B5EF4-FFF2-40B4-BE49-F238E27FC236}">
                      <a16:creationId xmlns:a16="http://schemas.microsoft.com/office/drawing/2014/main" id="{8BD26E2E-3767-4727-B7B0-0EBBB1FD5738}"/>
                    </a:ext>
                  </a:extLst>
                </p:cNvPr>
                <p:cNvSpPr/>
                <p:nvPr/>
              </p:nvSpPr>
              <p:spPr>
                <a:xfrm>
                  <a:off x="1575690" y="2222084"/>
                  <a:ext cx="3798742" cy="502215"/>
                </a:xfrm>
                <a:prstGeom prst="ellipse">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AU"/>
                </a:p>
              </p:txBody>
            </p:sp>
          </p:grpSp>
          <p:sp>
            <p:nvSpPr>
              <p:cNvPr id="34" name="Oval 33">
                <a:extLst>
                  <a:ext uri="{FF2B5EF4-FFF2-40B4-BE49-F238E27FC236}">
                    <a16:creationId xmlns:a16="http://schemas.microsoft.com/office/drawing/2014/main" id="{A23230D9-D2B3-40FA-BD48-637C41CBC048}"/>
                  </a:ext>
                </a:extLst>
              </p:cNvPr>
              <p:cNvSpPr/>
              <p:nvPr/>
            </p:nvSpPr>
            <p:spPr>
              <a:xfrm rot="16200000">
                <a:off x="601321" y="2470040"/>
                <a:ext cx="1320682" cy="1487653"/>
              </a:xfrm>
              <a:prstGeom prst="ellipse">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AU"/>
              </a:p>
            </p:txBody>
          </p:sp>
        </p:grpSp>
        <p:pic>
          <p:nvPicPr>
            <p:cNvPr id="11" name="Graphic 10" descr="Water">
              <a:extLst>
                <a:ext uri="{FF2B5EF4-FFF2-40B4-BE49-F238E27FC236}">
                  <a16:creationId xmlns:a16="http://schemas.microsoft.com/office/drawing/2014/main" id="{E949A1B4-AAA0-4C7F-86B2-8A11F06B246E}"/>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905028" y="1005233"/>
              <a:ext cx="708528" cy="708528"/>
            </a:xfrm>
            <a:prstGeom prst="rect">
              <a:avLst/>
            </a:prstGeom>
          </p:spPr>
        </p:pic>
      </p:grpSp>
      <p:sp>
        <p:nvSpPr>
          <p:cNvPr id="42" name="Title 1">
            <a:extLst>
              <a:ext uri="{FF2B5EF4-FFF2-40B4-BE49-F238E27FC236}">
                <a16:creationId xmlns:a16="http://schemas.microsoft.com/office/drawing/2014/main" id="{0659DEF0-06A1-4523-8E15-394EE28EB873}"/>
              </a:ext>
            </a:extLst>
          </p:cNvPr>
          <p:cNvSpPr>
            <a:spLocks noGrp="1"/>
          </p:cNvSpPr>
          <p:nvPr>
            <p:ph type="title"/>
          </p:nvPr>
        </p:nvSpPr>
        <p:spPr>
          <a:xfrm>
            <a:off x="692425" y="288503"/>
            <a:ext cx="4127515" cy="840823"/>
          </a:xfrm>
        </p:spPr>
        <p:txBody>
          <a:bodyPr>
            <a:normAutofit/>
          </a:bodyPr>
          <a:lstStyle/>
          <a:p>
            <a:r>
              <a:rPr lang="en-AU" sz="3600" dirty="0"/>
              <a:t>Data </a:t>
            </a:r>
            <a:r>
              <a:rPr lang="en-AU" sz="3600" dirty="0" err="1"/>
              <a:t>Preprocessing</a:t>
            </a:r>
            <a:endParaRPr lang="en-AU" sz="3600" dirty="0"/>
          </a:p>
        </p:txBody>
      </p:sp>
      <p:grpSp>
        <p:nvGrpSpPr>
          <p:cNvPr id="4" name="Group 3">
            <a:extLst>
              <a:ext uri="{FF2B5EF4-FFF2-40B4-BE49-F238E27FC236}">
                <a16:creationId xmlns:a16="http://schemas.microsoft.com/office/drawing/2014/main" id="{65A601CD-0222-4A06-8798-7207D9B42694}"/>
              </a:ext>
            </a:extLst>
          </p:cNvPr>
          <p:cNvGrpSpPr/>
          <p:nvPr/>
        </p:nvGrpSpPr>
        <p:grpSpPr>
          <a:xfrm>
            <a:off x="450574" y="3976189"/>
            <a:ext cx="5215739" cy="2742606"/>
            <a:chOff x="450574" y="3976189"/>
            <a:chExt cx="5215739" cy="2742606"/>
          </a:xfrm>
        </p:grpSpPr>
        <p:grpSp>
          <p:nvGrpSpPr>
            <p:cNvPr id="39" name="Group 38">
              <a:extLst>
                <a:ext uri="{FF2B5EF4-FFF2-40B4-BE49-F238E27FC236}">
                  <a16:creationId xmlns:a16="http://schemas.microsoft.com/office/drawing/2014/main" id="{DEC55D95-5EA3-49C7-90A4-5311FD2565C9}"/>
                </a:ext>
              </a:extLst>
            </p:cNvPr>
            <p:cNvGrpSpPr/>
            <p:nvPr/>
          </p:nvGrpSpPr>
          <p:grpSpPr>
            <a:xfrm>
              <a:off x="450574" y="4622178"/>
              <a:ext cx="5215739" cy="2096617"/>
              <a:chOff x="450575" y="4808098"/>
              <a:chExt cx="4812539" cy="1737214"/>
            </a:xfrm>
          </p:grpSpPr>
          <p:grpSp>
            <p:nvGrpSpPr>
              <p:cNvPr id="32" name="Group 31">
                <a:extLst>
                  <a:ext uri="{FF2B5EF4-FFF2-40B4-BE49-F238E27FC236}">
                    <a16:creationId xmlns:a16="http://schemas.microsoft.com/office/drawing/2014/main" id="{DF32D055-23FF-4F89-A7DC-C772121B4A26}"/>
                  </a:ext>
                </a:extLst>
              </p:cNvPr>
              <p:cNvGrpSpPr/>
              <p:nvPr/>
            </p:nvGrpSpPr>
            <p:grpSpPr>
              <a:xfrm>
                <a:off x="692426" y="4808098"/>
                <a:ext cx="4570688" cy="1587916"/>
                <a:chOff x="692426" y="4808098"/>
                <a:chExt cx="4570688" cy="1587916"/>
              </a:xfrm>
            </p:grpSpPr>
            <p:pic>
              <p:nvPicPr>
                <p:cNvPr id="21" name="Picture 20" descr="Table&#10;&#10;Description automatically generated with medium confidence">
                  <a:extLst>
                    <a:ext uri="{FF2B5EF4-FFF2-40B4-BE49-F238E27FC236}">
                      <a16:creationId xmlns:a16="http://schemas.microsoft.com/office/drawing/2014/main" id="{122BD333-CC71-4627-AACD-914EA554E92F}"/>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92426" y="4909907"/>
                  <a:ext cx="4410691" cy="1486107"/>
                </a:xfrm>
                <a:prstGeom prst="rect">
                  <a:avLst/>
                </a:prstGeom>
              </p:spPr>
            </p:pic>
            <p:sp>
              <p:nvSpPr>
                <p:cNvPr id="30" name="Oval 29">
                  <a:extLst>
                    <a:ext uri="{FF2B5EF4-FFF2-40B4-BE49-F238E27FC236}">
                      <a16:creationId xmlns:a16="http://schemas.microsoft.com/office/drawing/2014/main" id="{04C250FB-258C-4255-9808-CCBD8463E29E}"/>
                    </a:ext>
                  </a:extLst>
                </p:cNvPr>
                <p:cNvSpPr/>
                <p:nvPr/>
              </p:nvSpPr>
              <p:spPr>
                <a:xfrm>
                  <a:off x="1464372" y="4808098"/>
                  <a:ext cx="3798742" cy="502215"/>
                </a:xfrm>
                <a:prstGeom prst="ellipse">
                  <a:avLst/>
                </a:prstGeom>
                <a:noFill/>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AU"/>
                </a:p>
              </p:txBody>
            </p:sp>
          </p:grpSp>
          <p:sp>
            <p:nvSpPr>
              <p:cNvPr id="38" name="Oval 37">
                <a:extLst>
                  <a:ext uri="{FF2B5EF4-FFF2-40B4-BE49-F238E27FC236}">
                    <a16:creationId xmlns:a16="http://schemas.microsoft.com/office/drawing/2014/main" id="{E7A946B9-8692-467E-A52E-68D2857D1DA8}"/>
                  </a:ext>
                </a:extLst>
              </p:cNvPr>
              <p:cNvSpPr/>
              <p:nvPr/>
            </p:nvSpPr>
            <p:spPr>
              <a:xfrm rot="16200000">
                <a:off x="451348" y="5058432"/>
                <a:ext cx="1486107" cy="1487654"/>
              </a:xfrm>
              <a:prstGeom prst="ellipse">
                <a:avLst/>
              </a:prstGeom>
              <a:noFill/>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AU"/>
              </a:p>
            </p:txBody>
          </p:sp>
        </p:grpSp>
        <p:pic>
          <p:nvPicPr>
            <p:cNvPr id="44" name="Graphic 43" descr="Water">
              <a:extLst>
                <a:ext uri="{FF2B5EF4-FFF2-40B4-BE49-F238E27FC236}">
                  <a16:creationId xmlns:a16="http://schemas.microsoft.com/office/drawing/2014/main" id="{8E95DA2D-9B18-4DDA-824B-9BEF04BD9B4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921730" y="3976189"/>
              <a:ext cx="708528" cy="708528"/>
            </a:xfrm>
            <a:prstGeom prst="rect">
              <a:avLst/>
            </a:prstGeom>
          </p:spPr>
        </p:pic>
      </p:grpSp>
    </p:spTree>
    <p:extLst>
      <p:ext uri="{BB962C8B-B14F-4D97-AF65-F5344CB8AC3E}">
        <p14:creationId xmlns:p14="http://schemas.microsoft.com/office/powerpoint/2010/main" val="2905302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D37FE4-C297-4D10-B544-C5AFFB16B570}"/>
              </a:ext>
            </a:extLst>
          </p:cNvPr>
          <p:cNvSpPr>
            <a:spLocks noGrp="1"/>
          </p:cNvSpPr>
          <p:nvPr>
            <p:ph type="title"/>
          </p:nvPr>
        </p:nvSpPr>
        <p:spPr/>
        <p:txBody>
          <a:bodyPr>
            <a:normAutofit/>
          </a:bodyPr>
          <a:lstStyle/>
          <a:p>
            <a:r>
              <a:rPr lang="en-AU" sz="3600" dirty="0"/>
              <a:t>Preliminary Data Analysis</a:t>
            </a:r>
          </a:p>
        </p:txBody>
      </p:sp>
      <p:sp>
        <p:nvSpPr>
          <p:cNvPr id="3" name="TextBox 2">
            <a:extLst>
              <a:ext uri="{FF2B5EF4-FFF2-40B4-BE49-F238E27FC236}">
                <a16:creationId xmlns:a16="http://schemas.microsoft.com/office/drawing/2014/main" id="{B34D82B5-C711-4A77-B8B5-1FA3CFF0CE65}"/>
              </a:ext>
            </a:extLst>
          </p:cNvPr>
          <p:cNvSpPr txBox="1"/>
          <p:nvPr/>
        </p:nvSpPr>
        <p:spPr>
          <a:xfrm>
            <a:off x="838200" y="1863210"/>
            <a:ext cx="8194166" cy="2251065"/>
          </a:xfrm>
          <a:prstGeom prst="rect">
            <a:avLst/>
          </a:prstGeom>
          <a:noFill/>
        </p:spPr>
        <p:txBody>
          <a:bodyPr wrap="none" rtlCol="0">
            <a:spAutoFit/>
          </a:bodyPr>
          <a:lstStyle/>
          <a:p>
            <a:pPr>
              <a:lnSpc>
                <a:spcPct val="150000"/>
              </a:lnSpc>
            </a:pPr>
            <a:r>
              <a:rPr lang="en-AU" sz="2400" dirty="0"/>
              <a:t>Exploration of </a:t>
            </a:r>
            <a:r>
              <a:rPr lang="en-AU" sz="2400" b="1" dirty="0"/>
              <a:t>similarities </a:t>
            </a:r>
            <a:r>
              <a:rPr lang="en-AU" sz="2400" dirty="0"/>
              <a:t>between each tissue and whole blood</a:t>
            </a:r>
          </a:p>
          <a:p>
            <a:pPr marL="342900" indent="-342900">
              <a:lnSpc>
                <a:spcPct val="150000"/>
              </a:lnSpc>
              <a:buFont typeface="+mj-lt"/>
              <a:buAutoNum type="arabicPeriod"/>
            </a:pPr>
            <a:r>
              <a:rPr lang="en-AU" sz="2400" dirty="0"/>
              <a:t>Shared expressed </a:t>
            </a:r>
            <a:r>
              <a:rPr lang="en-AU" sz="2400" b="1" dirty="0"/>
              <a:t>genes</a:t>
            </a:r>
          </a:p>
          <a:p>
            <a:pPr marL="342900" indent="-342900">
              <a:lnSpc>
                <a:spcPct val="150000"/>
              </a:lnSpc>
              <a:buFont typeface="+mj-lt"/>
              <a:buAutoNum type="arabicPeriod"/>
            </a:pPr>
            <a:r>
              <a:rPr lang="en-AU" sz="2400" dirty="0"/>
              <a:t>Shared </a:t>
            </a:r>
            <a:r>
              <a:rPr lang="en-AU" sz="2400" b="1" dirty="0"/>
              <a:t>donors</a:t>
            </a:r>
          </a:p>
          <a:p>
            <a:pPr marL="342900" indent="-342900">
              <a:lnSpc>
                <a:spcPct val="150000"/>
              </a:lnSpc>
              <a:buFont typeface="+mj-lt"/>
              <a:buAutoNum type="arabicPeriod"/>
            </a:pPr>
            <a:r>
              <a:rPr lang="en-AU" sz="2400" dirty="0"/>
              <a:t>Gene expression </a:t>
            </a:r>
            <a:r>
              <a:rPr lang="en-AU" sz="2400" b="1" dirty="0"/>
              <a:t>correlation</a:t>
            </a:r>
          </a:p>
        </p:txBody>
      </p:sp>
    </p:spTree>
    <p:extLst>
      <p:ext uri="{BB962C8B-B14F-4D97-AF65-F5344CB8AC3E}">
        <p14:creationId xmlns:p14="http://schemas.microsoft.com/office/powerpoint/2010/main" val="35359275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Chart, bar chart&#10;&#10;Description automatically generated">
            <a:extLst>
              <a:ext uri="{FF2B5EF4-FFF2-40B4-BE49-F238E27FC236}">
                <a16:creationId xmlns:a16="http://schemas.microsoft.com/office/drawing/2014/main" id="{F61D4289-6544-4CF6-99E7-727E860DAE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06714"/>
            <a:ext cx="12192000" cy="4644571"/>
          </a:xfrm>
          <a:prstGeom prst="rect">
            <a:avLst/>
          </a:prstGeom>
        </p:spPr>
      </p:pic>
      <p:sp>
        <p:nvSpPr>
          <p:cNvPr id="7" name="Rectangle 6">
            <a:extLst>
              <a:ext uri="{FF2B5EF4-FFF2-40B4-BE49-F238E27FC236}">
                <a16:creationId xmlns:a16="http://schemas.microsoft.com/office/drawing/2014/main" id="{517F1747-497E-4AF8-9319-CC81291BEDA5}"/>
              </a:ext>
            </a:extLst>
          </p:cNvPr>
          <p:cNvSpPr/>
          <p:nvPr/>
        </p:nvSpPr>
        <p:spPr>
          <a:xfrm rot="2449308">
            <a:off x="106302" y="3757120"/>
            <a:ext cx="528660" cy="1538539"/>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16506034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Chart&#10;&#10;Description automatically generated">
            <a:extLst>
              <a:ext uri="{FF2B5EF4-FFF2-40B4-BE49-F238E27FC236}">
                <a16:creationId xmlns:a16="http://schemas.microsoft.com/office/drawing/2014/main" id="{CAD53CDF-643B-4F12-8D60-FCF36CC80B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06714"/>
            <a:ext cx="12192000" cy="4644571"/>
          </a:xfrm>
          <a:prstGeom prst="rect">
            <a:avLst/>
          </a:prstGeom>
        </p:spPr>
      </p:pic>
      <p:sp>
        <p:nvSpPr>
          <p:cNvPr id="13" name="Rectangle 12">
            <a:extLst>
              <a:ext uri="{FF2B5EF4-FFF2-40B4-BE49-F238E27FC236}">
                <a16:creationId xmlns:a16="http://schemas.microsoft.com/office/drawing/2014/main" id="{318571CA-6AB8-4589-B939-BA353D6C5DC5}"/>
              </a:ext>
            </a:extLst>
          </p:cNvPr>
          <p:cNvSpPr/>
          <p:nvPr/>
        </p:nvSpPr>
        <p:spPr>
          <a:xfrm rot="1942388">
            <a:off x="150428" y="3605104"/>
            <a:ext cx="565538" cy="1714069"/>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40000222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95ED55AA-A4D6-4CEE-ACE9-4C8D568E81A0}"/>
              </a:ext>
            </a:extLst>
          </p:cNvPr>
          <p:cNvSpPr txBox="1"/>
          <p:nvPr/>
        </p:nvSpPr>
        <p:spPr>
          <a:xfrm>
            <a:off x="129879" y="6103115"/>
            <a:ext cx="7228092" cy="646331"/>
          </a:xfrm>
          <a:prstGeom prst="rect">
            <a:avLst/>
          </a:prstGeom>
          <a:noFill/>
        </p:spPr>
        <p:txBody>
          <a:bodyPr wrap="square" rtlCol="0">
            <a:spAutoFit/>
          </a:bodyPr>
          <a:lstStyle/>
          <a:p>
            <a:r>
              <a:rPr lang="en-AU" dirty="0"/>
              <a:t>Pairwise correlation between each gene in whole blood's gene expressions with the same gene in other tissues' gene expressions.</a:t>
            </a:r>
          </a:p>
        </p:txBody>
      </p:sp>
      <p:pic>
        <p:nvPicPr>
          <p:cNvPr id="6" name="Picture 5" descr="Chart, bar chart&#10;&#10;Description automatically generated">
            <a:extLst>
              <a:ext uri="{FF2B5EF4-FFF2-40B4-BE49-F238E27FC236}">
                <a16:creationId xmlns:a16="http://schemas.microsoft.com/office/drawing/2014/main" id="{D28FC7F2-191B-4D6D-A96C-2C1E4F24D9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90600"/>
            <a:ext cx="12192000" cy="4876800"/>
          </a:xfrm>
          <a:prstGeom prst="rect">
            <a:avLst/>
          </a:prstGeom>
        </p:spPr>
      </p:pic>
      <p:sp>
        <p:nvSpPr>
          <p:cNvPr id="12" name="Rectangle 11">
            <a:extLst>
              <a:ext uri="{FF2B5EF4-FFF2-40B4-BE49-F238E27FC236}">
                <a16:creationId xmlns:a16="http://schemas.microsoft.com/office/drawing/2014/main" id="{619CD6FD-3A4A-426D-87D5-267B215A9A19}"/>
              </a:ext>
            </a:extLst>
          </p:cNvPr>
          <p:cNvSpPr/>
          <p:nvPr/>
        </p:nvSpPr>
        <p:spPr>
          <a:xfrm rot="2449308">
            <a:off x="106302" y="3757120"/>
            <a:ext cx="528660" cy="1538539"/>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297810977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0FF349C67FB7754F9D1CD2B2369958C4" ma:contentTypeVersion="6" ma:contentTypeDescription="Create a new document." ma:contentTypeScope="" ma:versionID="80ad6fadd1c05f7af29492538b5f5172">
  <xsd:schema xmlns:xsd="http://www.w3.org/2001/XMLSchema" xmlns:xs="http://www.w3.org/2001/XMLSchema" xmlns:p="http://schemas.microsoft.com/office/2006/metadata/properties" xmlns:ns2="25b1a67c-657b-4eb5-988d-0fcd6e8c9b8f" targetNamespace="http://schemas.microsoft.com/office/2006/metadata/properties" ma:root="true" ma:fieldsID="19ab49244c4859d7da5565ad74e1cc12" ns2:_="">
    <xsd:import namespace="25b1a67c-657b-4eb5-988d-0fcd6e8c9b8f"/>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5b1a67c-657b-4eb5-988d-0fcd6e8c9b8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50F748C8-BED4-49BF-96BF-84B1745AF483}">
  <ds:schemaRefs>
    <ds:schemaRef ds:uri="http://schemas.microsoft.com/sharepoint/v3/contenttype/forms"/>
  </ds:schemaRefs>
</ds:datastoreItem>
</file>

<file path=customXml/itemProps2.xml><?xml version="1.0" encoding="utf-8"?>
<ds:datastoreItem xmlns:ds="http://schemas.openxmlformats.org/officeDocument/2006/customXml" ds:itemID="{27ABF5ED-186C-4247-8B91-600861EA3E53}">
  <ds:schemaRefs>
    <ds:schemaRef ds:uri="25b1a67c-657b-4eb5-988d-0fcd6e8c9b8f"/>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CB979703-0E65-4113-917B-E02CD33DF99C}">
  <ds:schemaRefs>
    <ds:schemaRef ds:uri="http://purl.org/dc/dcmitype/"/>
    <ds:schemaRef ds:uri="http://schemas.openxmlformats.org/package/2006/metadata/core-properties"/>
    <ds:schemaRef ds:uri="http://schemas.microsoft.com/office/2006/documentManagement/types"/>
    <ds:schemaRef ds:uri="http://purl.org/dc/terms/"/>
    <ds:schemaRef ds:uri="http://purl.org/dc/elements/1.1/"/>
    <ds:schemaRef ds:uri="http://schemas.microsoft.com/office/infopath/2007/PartnerControls"/>
    <ds:schemaRef ds:uri="25b1a67c-657b-4eb5-988d-0fcd6e8c9b8f"/>
    <ds:schemaRef ds:uri="http://schemas.microsoft.com/office/2006/metadata/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137</TotalTime>
  <Words>1642</Words>
  <Application>Microsoft Office PowerPoint</Application>
  <PresentationFormat>Widescreen</PresentationFormat>
  <Paragraphs>265</Paragraphs>
  <Slides>28</Slides>
  <Notes>24</Notes>
  <HiddenSlides>0</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1</vt:i4>
      </vt:variant>
      <vt:variant>
        <vt:lpstr>Slide Titles</vt:lpstr>
      </vt:variant>
      <vt:variant>
        <vt:i4>28</vt:i4>
      </vt:variant>
    </vt:vector>
  </HeadingPairs>
  <TitlesOfParts>
    <vt:vector size="39" baseType="lpstr">
      <vt:lpstr>Amazon Ember</vt:lpstr>
      <vt:lpstr>Arial</vt:lpstr>
      <vt:lpstr>Calibri</vt:lpstr>
      <vt:lpstr>Calibri Light</vt:lpstr>
      <vt:lpstr>Charter</vt:lpstr>
      <vt:lpstr>Charter</vt:lpstr>
      <vt:lpstr>Helvetica Neue</vt:lpstr>
      <vt:lpstr>Poppins</vt:lpstr>
      <vt:lpstr>Wingdings</vt:lpstr>
      <vt:lpstr>Office Theme</vt:lpstr>
      <vt:lpstr>Microsoft Excel Worksheet</vt:lpstr>
      <vt:lpstr>Predicting Tissue-Specific Gene Expression from Blood Using AI</vt:lpstr>
      <vt:lpstr>Introduction</vt:lpstr>
      <vt:lpstr>Data</vt:lpstr>
      <vt:lpstr>PowerPoint Presentation</vt:lpstr>
      <vt:lpstr>Data Preprocessing</vt:lpstr>
      <vt:lpstr>Preliminary Data Analysis</vt:lpstr>
      <vt:lpstr>PowerPoint Presentation</vt:lpstr>
      <vt:lpstr>PowerPoint Presentation</vt:lpstr>
      <vt:lpstr>PowerPoint Presentation</vt:lpstr>
      <vt:lpstr>Tissue Selection</vt:lpstr>
      <vt:lpstr>Cross-validation</vt:lpstr>
      <vt:lpstr>Models</vt:lpstr>
      <vt:lpstr>eXtreme Gradient Boosting (XGBoost)</vt:lpstr>
      <vt:lpstr>Gradient Boosting Machines (GBM)</vt:lpstr>
      <vt:lpstr>Hyperparameter Tuning</vt:lpstr>
      <vt:lpstr>Evaluation</vt:lpstr>
      <vt:lpstr>PowerPoint Presentation</vt:lpstr>
      <vt:lpstr>Algorithm</vt:lpstr>
      <vt:lpstr>PowerPoint Presentation</vt:lpstr>
      <vt:lpstr>Hyperparameter Tuning </vt:lpstr>
      <vt:lpstr>Result</vt:lpstr>
      <vt:lpstr>Evaluation</vt:lpstr>
      <vt:lpstr>Ensemble Prediction</vt:lpstr>
      <vt:lpstr>Evaluation</vt:lpstr>
      <vt:lpstr>Future Directions</vt:lpstr>
      <vt:lpstr>We would like to extend a heartfelt thank you to all our mentors involved in this project!</vt:lpstr>
      <vt:lpstr>Questions?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Using AI to Predict Gene Expression across Different Human Tissues</dc:title>
  <dc:creator>Kartika Waluyo</dc:creator>
  <cp:lastModifiedBy>Kartika Waluyo</cp:lastModifiedBy>
  <cp:revision>4</cp:revision>
  <dcterms:created xsi:type="dcterms:W3CDTF">2021-06-22T06:21:22Z</dcterms:created>
  <dcterms:modified xsi:type="dcterms:W3CDTF">2021-10-12T09:20:44Z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0x0101000FF349C67FB7754F9D1CD2B2369958C4</vt:lpwstr>
  </property>
</Properties>
</file>